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326" r:id="rId3"/>
    <p:sldId id="512" r:id="rId4"/>
    <p:sldId id="526" r:id="rId5"/>
    <p:sldId id="328" r:id="rId6"/>
    <p:sldId id="331" r:id="rId7"/>
    <p:sldId id="332" r:id="rId8"/>
    <p:sldId id="329" r:id="rId9"/>
    <p:sldId id="431" r:id="rId10"/>
    <p:sldId id="514" r:id="rId11"/>
    <p:sldId id="525" r:id="rId12"/>
    <p:sldId id="453" r:id="rId13"/>
    <p:sldId id="515" r:id="rId14"/>
    <p:sldId id="467" r:id="rId15"/>
    <p:sldId id="518" r:id="rId16"/>
    <p:sldId id="516" r:id="rId17"/>
    <p:sldId id="470" r:id="rId18"/>
    <p:sldId id="517" r:id="rId19"/>
    <p:sldId id="468" r:id="rId20"/>
    <p:sldId id="466" r:id="rId21"/>
    <p:sldId id="521" r:id="rId22"/>
    <p:sldId id="524" r:id="rId23"/>
    <p:sldId id="483" r:id="rId24"/>
    <p:sldId id="485" r:id="rId25"/>
    <p:sldId id="520" r:id="rId26"/>
    <p:sldId id="519" r:id="rId27"/>
    <p:sldId id="437" r:id="rId28"/>
    <p:sldId id="474" r:id="rId29"/>
    <p:sldId id="527" r:id="rId30"/>
    <p:sldId id="476" r:id="rId31"/>
    <p:sldId id="286" r:id="rId32"/>
    <p:sldId id="345" r:id="rId33"/>
    <p:sldId id="287" r:id="rId34"/>
    <p:sldId id="473" r:id="rId35"/>
    <p:sldId id="451" r:id="rId36"/>
    <p:sldId id="472" r:id="rId37"/>
    <p:sldId id="528" r:id="rId38"/>
    <p:sldId id="465" r:id="rId39"/>
    <p:sldId id="501" r:id="rId40"/>
    <p:sldId id="502" r:id="rId41"/>
    <p:sldId id="488" r:id="rId42"/>
    <p:sldId id="489" r:id="rId43"/>
    <p:sldId id="486" r:id="rId44"/>
    <p:sldId id="497" r:id="rId45"/>
    <p:sldId id="498" r:id="rId46"/>
    <p:sldId id="510" r:id="rId47"/>
    <p:sldId id="462" r:id="rId48"/>
    <p:sldId id="507" r:id="rId49"/>
    <p:sldId id="419" r:id="rId5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0080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3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73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D916EA-6D90-4C7E-909E-4DC80FE65946}" type="datetimeFigureOut">
              <a:rPr lang="cs-CZ" smtClean="0"/>
              <a:pPr/>
              <a:t>03.12.2024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A0EFF-D8EA-4778-A520-2D17B44B823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1171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6758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E17E05-B28B-413E-B0C3-BF4FAEEBB384}" type="slidenum">
              <a:rPr lang="cs-CZ" smtClean="0">
                <a:latin typeface="Arial" pitchFamily="34" charset="0"/>
              </a:rPr>
              <a:pPr/>
              <a:t>7</a:t>
            </a:fld>
            <a:endParaRPr lang="cs-CZ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731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78F1-5716-42D3-8CA4-5DDB96570215}" type="datetimeFigureOut">
              <a:rPr lang="cs-CZ" smtClean="0"/>
              <a:pPr/>
              <a:t>03.12.2024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DDCD4-0920-41F3-84A4-9B37C489163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1137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78F1-5716-42D3-8CA4-5DDB96570215}" type="datetimeFigureOut">
              <a:rPr lang="cs-CZ" smtClean="0"/>
              <a:pPr/>
              <a:t>03.12.2024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DDCD4-0920-41F3-84A4-9B37C489163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6670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78F1-5716-42D3-8CA4-5DDB96570215}" type="datetimeFigureOut">
              <a:rPr lang="cs-CZ" smtClean="0"/>
              <a:pPr/>
              <a:t>03.12.2024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DDCD4-0920-41F3-84A4-9B37C489163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1726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78F1-5716-42D3-8CA4-5DDB96570215}" type="datetimeFigureOut">
              <a:rPr lang="cs-CZ" smtClean="0"/>
              <a:pPr/>
              <a:t>03.12.2024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DDCD4-0920-41F3-84A4-9B37C489163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5814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78F1-5716-42D3-8CA4-5DDB96570215}" type="datetimeFigureOut">
              <a:rPr lang="cs-CZ" smtClean="0"/>
              <a:pPr/>
              <a:t>03.12.2024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DDCD4-0920-41F3-84A4-9B37C489163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831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78F1-5716-42D3-8CA4-5DDB96570215}" type="datetimeFigureOut">
              <a:rPr lang="cs-CZ" smtClean="0"/>
              <a:pPr/>
              <a:t>03.12.2024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DDCD4-0920-41F3-84A4-9B37C489163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2379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78F1-5716-42D3-8CA4-5DDB96570215}" type="datetimeFigureOut">
              <a:rPr lang="cs-CZ" smtClean="0"/>
              <a:pPr/>
              <a:t>03.12.2024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DDCD4-0920-41F3-84A4-9B37C489163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1563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78F1-5716-42D3-8CA4-5DDB96570215}" type="datetimeFigureOut">
              <a:rPr lang="cs-CZ" smtClean="0"/>
              <a:pPr/>
              <a:t>03.12.2024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DDCD4-0920-41F3-84A4-9B37C489163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0977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78F1-5716-42D3-8CA4-5DDB96570215}" type="datetimeFigureOut">
              <a:rPr lang="cs-CZ" smtClean="0"/>
              <a:pPr/>
              <a:t>03.12.2024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DDCD4-0920-41F3-84A4-9B37C489163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5538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78F1-5716-42D3-8CA4-5DDB96570215}" type="datetimeFigureOut">
              <a:rPr lang="cs-CZ" smtClean="0"/>
              <a:pPr/>
              <a:t>03.12.2024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DDCD4-0920-41F3-84A4-9B37C489163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1038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78F1-5716-42D3-8CA4-5DDB96570215}" type="datetimeFigureOut">
              <a:rPr lang="cs-CZ" smtClean="0"/>
              <a:pPr/>
              <a:t>03.12.2024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DDCD4-0920-41F3-84A4-9B37C489163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6596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278F1-5716-42D3-8CA4-5DDB96570215}" type="datetimeFigureOut">
              <a:rPr lang="cs-CZ" smtClean="0"/>
              <a:pPr/>
              <a:t>03.12.2024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DDCD4-0920-41F3-84A4-9B37C489163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239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image" Target="../media/image86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5" Type="http://schemas.openxmlformats.org/officeDocument/2006/relationships/image" Target="../media/image9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jpeg"/><Relationship Id="rId14" Type="http://schemas.openxmlformats.org/officeDocument/2006/relationships/image" Target="../media/image9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5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31.png"/><Relationship Id="rId4" Type="http://schemas.openxmlformats.org/officeDocument/2006/relationships/image" Target="../media/image1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hyperlink" Target="http://www.sillonbelge.be/sites/default/files/styles/image_article/public/copa_1.jpg" TargetMode="External"/><Relationship Id="rId4" Type="http://schemas.openxmlformats.org/officeDocument/2006/relationships/image" Target="../media/image1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Flag_of_Bosnia_and_Herzegovina.svg" TargetMode="External"/><Relationship Id="rId7" Type="http://schemas.openxmlformats.org/officeDocument/2006/relationships/image" Target="../media/image123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3.png"/><Relationship Id="rId7" Type="http://schemas.openxmlformats.org/officeDocument/2006/relationships/image" Target="../media/image137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35.jpeg"/><Relationship Id="rId4" Type="http://schemas.openxmlformats.org/officeDocument/2006/relationships/image" Target="../media/image134.png"/><Relationship Id="rId9" Type="http://schemas.openxmlformats.org/officeDocument/2006/relationships/image" Target="../media/image1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5.png"/><Relationship Id="rId7" Type="http://schemas.openxmlformats.org/officeDocument/2006/relationships/image" Target="../media/image159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10" Type="http://schemas.openxmlformats.org/officeDocument/2006/relationships/image" Target="../media/image162.png"/><Relationship Id="rId4" Type="http://schemas.openxmlformats.org/officeDocument/2006/relationships/image" Target="../media/image156.png"/><Relationship Id="rId9" Type="http://schemas.openxmlformats.org/officeDocument/2006/relationships/image" Target="../media/image1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5" Type="http://schemas.openxmlformats.org/officeDocument/2006/relationships/image" Target="../media/image176.jpeg"/><Relationship Id="rId4" Type="http://schemas.openxmlformats.org/officeDocument/2006/relationships/image" Target="../media/image1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5" Type="http://schemas.openxmlformats.org/officeDocument/2006/relationships/image" Target="../media/image4.jpeg"/><Relationship Id="rId4" Type="http://schemas.openxmlformats.org/officeDocument/2006/relationships/image" Target="../media/image18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7" Type="http://schemas.openxmlformats.org/officeDocument/2006/relationships/image" Target="../media/image209.pn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png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3.png"/><Relationship Id="rId4" Type="http://schemas.openxmlformats.org/officeDocument/2006/relationships/image" Target="../media/image21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hyperlink" Target="http://www.zf.mendelu.cz/" TargetMode="External"/><Relationship Id="rId18" Type="http://schemas.openxmlformats.org/officeDocument/2006/relationships/image" Target="../media/image25.png"/><Relationship Id="rId26" Type="http://schemas.openxmlformats.org/officeDocument/2006/relationships/image" Target="../media/image32.png"/><Relationship Id="rId3" Type="http://schemas.openxmlformats.org/officeDocument/2006/relationships/image" Target="../media/image13.jpeg"/><Relationship Id="rId21" Type="http://schemas.openxmlformats.org/officeDocument/2006/relationships/image" Target="../media/image28.jpeg"/><Relationship Id="rId34" Type="http://schemas.openxmlformats.org/officeDocument/2006/relationships/image" Target="../media/image40.png"/><Relationship Id="rId7" Type="http://schemas.openxmlformats.org/officeDocument/2006/relationships/image" Target="../media/image17.jpeg"/><Relationship Id="rId12" Type="http://schemas.openxmlformats.org/officeDocument/2006/relationships/image" Target="../media/image20.png"/><Relationship Id="rId17" Type="http://schemas.openxmlformats.org/officeDocument/2006/relationships/image" Target="../media/image24.jpe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2" Type="http://schemas.openxmlformats.org/officeDocument/2006/relationships/image" Target="../media/image12.png"/><Relationship Id="rId16" Type="http://schemas.openxmlformats.org/officeDocument/2006/relationships/image" Target="../media/image23.jpeg"/><Relationship Id="rId20" Type="http://schemas.openxmlformats.org/officeDocument/2006/relationships/image" Target="../media/image27.jpeg"/><Relationship Id="rId29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hyperlink" Target="http://www.svcr.cz/" TargetMode="External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5" Type="http://schemas.openxmlformats.org/officeDocument/2006/relationships/image" Target="../media/image15.png"/><Relationship Id="rId15" Type="http://schemas.openxmlformats.org/officeDocument/2006/relationships/image" Target="../media/image22.jpeg"/><Relationship Id="rId23" Type="http://schemas.openxmlformats.org/officeDocument/2006/relationships/image" Target="../media/image29.jpeg"/><Relationship Id="rId28" Type="http://schemas.openxmlformats.org/officeDocument/2006/relationships/image" Target="../media/image34.png"/><Relationship Id="rId10" Type="http://schemas.openxmlformats.org/officeDocument/2006/relationships/image" Target="../media/image19.png"/><Relationship Id="rId19" Type="http://schemas.openxmlformats.org/officeDocument/2006/relationships/image" Target="../media/image26.png"/><Relationship Id="rId31" Type="http://schemas.openxmlformats.org/officeDocument/2006/relationships/image" Target="../media/image37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21.png"/><Relationship Id="rId22" Type="http://schemas.openxmlformats.org/officeDocument/2006/relationships/hyperlink" Target="http://www.sillonbelge.be/sites/default/files/styles/image_article/public/copa_1.jpg" TargetMode="External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8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10" Type="http://schemas.openxmlformats.org/officeDocument/2006/relationships/image" Target="../media/image51.png"/><Relationship Id="rId4" Type="http://schemas.openxmlformats.org/officeDocument/2006/relationships/image" Target="../media/image46.jpe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13" Type="http://schemas.openxmlformats.org/officeDocument/2006/relationships/image" Target="../media/image63.jpeg"/><Relationship Id="rId3" Type="http://schemas.openxmlformats.org/officeDocument/2006/relationships/image" Target="../media/image53.emf"/><Relationship Id="rId7" Type="http://schemas.openxmlformats.org/officeDocument/2006/relationships/image" Target="../media/image57.emf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emf"/><Relationship Id="rId11" Type="http://schemas.openxmlformats.org/officeDocument/2006/relationships/image" Target="../media/image61.emf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emf"/><Relationship Id="rId9" Type="http://schemas.openxmlformats.org/officeDocument/2006/relationships/image" Target="../media/image5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99791" y="290145"/>
            <a:ext cx="8199425" cy="770531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cs-CZ" sz="4400" b="1" dirty="0" smtClean="0">
                <a:solidFill>
                  <a:schemeClr val="tx1"/>
                </a:solidFill>
              </a:rPr>
              <a:t>Význam a činnost Ovocnářské unie ČR</a:t>
            </a:r>
            <a:endParaRPr lang="cs-CZ" sz="4400" b="1" dirty="0">
              <a:solidFill>
                <a:schemeClr val="tx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5342" y="6026380"/>
            <a:ext cx="4180473" cy="720549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cs-CZ" sz="1800" dirty="0" err="1" smtClean="0"/>
              <a:t>Ing.Martin</a:t>
            </a:r>
            <a:r>
              <a:rPr lang="cs-CZ" sz="1800" dirty="0" smtClean="0"/>
              <a:t> Ludvík, Ovocnářská unie ČR</a:t>
            </a:r>
          </a:p>
          <a:p>
            <a:r>
              <a:rPr lang="cs-CZ" sz="1800" dirty="0" smtClean="0"/>
              <a:t>Mendelova univerzita </a:t>
            </a:r>
            <a:r>
              <a:rPr lang="cs-CZ" sz="1800" dirty="0"/>
              <a:t>B</a:t>
            </a:r>
            <a:r>
              <a:rPr lang="cs-CZ" sz="1800" dirty="0" smtClean="0"/>
              <a:t>rno – 5.12.2024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444" y="5002105"/>
            <a:ext cx="1702736" cy="1744824"/>
          </a:xfrm>
          <a:prstGeom prst="rect">
            <a:avLst/>
          </a:prstGeom>
        </p:spPr>
      </p:pic>
      <p:sp>
        <p:nvSpPr>
          <p:cNvPr id="66562" name="AutoShape 2" descr="https://oums.cz/_design/content/unie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462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86" y="936812"/>
            <a:ext cx="11746525" cy="5015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158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308" y="2295822"/>
            <a:ext cx="3672408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630" y="2488489"/>
            <a:ext cx="1873250" cy="498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5782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886" y="4437113"/>
            <a:ext cx="4052610" cy="2302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5786" name="Picture 1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4365104"/>
            <a:ext cx="424847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6" y="4437063"/>
            <a:ext cx="2017713" cy="1249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5787" name="Picture 1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2454051"/>
            <a:ext cx="3312368" cy="1699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5789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6" y="2133600"/>
            <a:ext cx="2016125" cy="903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32" y="276676"/>
            <a:ext cx="3153530" cy="18403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153118"/>
            <a:ext cx="3087128" cy="2087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291" y="160577"/>
            <a:ext cx="3330153" cy="1910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500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40"/>
          <a:stretch/>
        </p:blipFill>
        <p:spPr>
          <a:xfrm>
            <a:off x="123091" y="158262"/>
            <a:ext cx="3666390" cy="2853653"/>
          </a:xfrm>
          <a:prstGeom prst="rect">
            <a:avLst/>
          </a:prstGeom>
        </p:spPr>
      </p:pic>
      <p:pic>
        <p:nvPicPr>
          <p:cNvPr id="3" name="Obrázek 3" descr="168655805316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286" y="239865"/>
            <a:ext cx="3587261" cy="269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3" descr="168655805313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91" y="3292353"/>
            <a:ext cx="4536830" cy="3402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639" y="3014396"/>
            <a:ext cx="6544431" cy="368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353" y="315172"/>
            <a:ext cx="4515257" cy="253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4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8" y="158736"/>
            <a:ext cx="9159803" cy="510824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5299" y="3472961"/>
            <a:ext cx="3720265" cy="30151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Obdélník 6"/>
          <p:cNvSpPr/>
          <p:nvPr/>
        </p:nvSpPr>
        <p:spPr>
          <a:xfrm>
            <a:off x="1734826" y="5855649"/>
            <a:ext cx="316561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cs-CZ" dirty="0"/>
              <a:t>https://</a:t>
            </a:r>
            <a:r>
              <a:rPr lang="cs-CZ" dirty="0" smtClean="0"/>
              <a:t>www.ovocnarskedny.cz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746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ázek 1" descr="IMG-20220525-WA000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773238"/>
            <a:ext cx="5520267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Obrázek 2" descr="DSC_771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1" y="333376"/>
            <a:ext cx="6015567" cy="584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188914"/>
            <a:ext cx="984250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88914"/>
            <a:ext cx="968375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850" y="333375"/>
            <a:ext cx="1657350" cy="23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6629" name="Text Box 5"/>
          <p:cNvSpPr txBox="1">
            <a:spLocks noChangeArrowheads="1"/>
          </p:cNvSpPr>
          <p:nvPr/>
        </p:nvSpPr>
        <p:spPr bwMode="auto">
          <a:xfrm>
            <a:off x="5880100" y="2852739"/>
            <a:ext cx="2808288" cy="1311275"/>
          </a:xfrm>
          <a:prstGeom prst="rect">
            <a:avLst/>
          </a:prstGeom>
          <a:solidFill>
            <a:srgbClr val="86F2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000" b="1"/>
              <a:t>Propagační materiály</a:t>
            </a:r>
          </a:p>
          <a:p>
            <a:pPr algn="ctr">
              <a:spcBef>
                <a:spcPct val="50000"/>
              </a:spcBef>
            </a:pPr>
            <a:r>
              <a:rPr lang="cs-CZ" altLang="cs-CZ" sz="2000" b="1"/>
              <a:t>Publikace</a:t>
            </a:r>
          </a:p>
          <a:p>
            <a:pPr algn="ctr">
              <a:spcBef>
                <a:spcPct val="50000"/>
              </a:spcBef>
            </a:pPr>
            <a:r>
              <a:rPr lang="cs-CZ" altLang="cs-CZ" sz="2000" b="1"/>
              <a:t>Metodiky</a:t>
            </a:r>
          </a:p>
        </p:txBody>
      </p:sp>
      <p:pic>
        <p:nvPicPr>
          <p:cNvPr id="6666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6" y="404814"/>
            <a:ext cx="1019175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66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1" y="188914"/>
            <a:ext cx="982663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66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4" y="188914"/>
            <a:ext cx="962025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66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188914"/>
            <a:ext cx="950912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6634" name="Picture 10" descr="doc00086520130102122232_00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851" y="3068639"/>
            <a:ext cx="1662113" cy="352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663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4365626"/>
            <a:ext cx="1641475" cy="230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663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1700213"/>
            <a:ext cx="708025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6637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1939926"/>
            <a:ext cx="1150938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6638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916113"/>
            <a:ext cx="11557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6639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2781301"/>
            <a:ext cx="1152525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6640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4" y="1916113"/>
            <a:ext cx="1169987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6641" name="Picture 1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3738564"/>
            <a:ext cx="4176713" cy="299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6642" name="Line 18"/>
          <p:cNvSpPr>
            <a:spLocks noChangeShapeType="1"/>
          </p:cNvSpPr>
          <p:nvPr/>
        </p:nvSpPr>
        <p:spPr bwMode="auto">
          <a:xfrm>
            <a:off x="1631950" y="1773238"/>
            <a:ext cx="489585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84792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23" y="1779893"/>
            <a:ext cx="6027538" cy="495813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905" y="1943097"/>
            <a:ext cx="5525569" cy="463172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6" y="144091"/>
            <a:ext cx="11340092" cy="14573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499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2" y="655639"/>
            <a:ext cx="10850033" cy="601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AutoShape 2" descr="Interpoma"/>
          <p:cNvSpPr>
            <a:spLocks noChangeAspect="1" noChangeArrowheads="1"/>
          </p:cNvSpPr>
          <p:nvPr/>
        </p:nvSpPr>
        <p:spPr bwMode="auto">
          <a:xfrm>
            <a:off x="207433" y="-192088"/>
            <a:ext cx="4064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66564" name="Picture 4" descr="Interpo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17" y="260350"/>
            <a:ext cx="2995083" cy="1055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7" t="6352"/>
          <a:stretch/>
        </p:blipFill>
        <p:spPr>
          <a:xfrm>
            <a:off x="167900" y="2613991"/>
            <a:ext cx="5434183" cy="414813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286" y="3589164"/>
            <a:ext cx="4212259" cy="309383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564" y="123092"/>
            <a:ext cx="4577725" cy="3389685"/>
          </a:xfrm>
          <a:prstGeom prst="rect">
            <a:avLst/>
          </a:prstGeom>
        </p:spPr>
      </p:pic>
      <p:pic>
        <p:nvPicPr>
          <p:cNvPr id="7" name="Obrázek 6" descr="DSC_767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498" y="123092"/>
            <a:ext cx="3153508" cy="2365131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923193" y="1916722"/>
            <a:ext cx="1055076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400" b="1" dirty="0" smtClean="0"/>
              <a:t>  Chile</a:t>
            </a:r>
            <a:endParaRPr lang="cs-CZ" sz="24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10720754" y="4457225"/>
            <a:ext cx="1055076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400" b="1" dirty="0" smtClean="0"/>
              <a:t>  Nový Zéland</a:t>
            </a:r>
          </a:p>
        </p:txBody>
      </p:sp>
    </p:spTree>
    <p:extLst>
      <p:ext uri="{BB962C8B-B14F-4D97-AF65-F5344CB8AC3E}">
        <p14:creationId xmlns:p14="http://schemas.microsoft.com/office/powerpoint/2010/main" val="412569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7051" y="115888"/>
            <a:ext cx="10972800" cy="66662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cs-CZ" sz="2400" b="1" dirty="0" smtClean="0"/>
              <a:t>Zapojení Ovocnářské unie na nevládní úrovni v rámci předsednictví ČR v Radě EU</a:t>
            </a:r>
            <a:endParaRPr lang="cs-CZ" sz="2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7051" y="872332"/>
            <a:ext cx="10972800" cy="150159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cs-CZ" dirty="0" smtClean="0"/>
              <a:t>ZAHÁJENÍ PROJEDNÁVÁNÍ PRVNÍHO Z BALÍČKU LEGISLATIVY FARM TO FORK STRATEGY</a:t>
            </a:r>
          </a:p>
          <a:p>
            <a:pPr>
              <a:defRPr/>
            </a:pPr>
            <a:r>
              <a:rPr lang="cs-CZ" dirty="0" smtClean="0"/>
              <a:t>Nařízení o udržitelném používání pesticidů (SUR)</a:t>
            </a:r>
          </a:p>
          <a:p>
            <a:pPr>
              <a:defRPr/>
            </a:pPr>
            <a:r>
              <a:rPr lang="cs-CZ" dirty="0" smtClean="0"/>
              <a:t>AKTIVIZACE NEVLÁDNÍCH ORGANIZACÍ NAPŘÍČ EU</a:t>
            </a:r>
          </a:p>
          <a:p>
            <a:pPr>
              <a:defRPr/>
            </a:pPr>
            <a:r>
              <a:rPr lang="cs-CZ" dirty="0" smtClean="0"/>
              <a:t>MEDIÁTORSKÁ ROLE OUČR MEZI CZ PŘEDSEDNICTVÍM  A PĚSTITESKÝMI A OBCHODNÍMI ORGANIZACEMI SDRUŽENÝMI VE FRESHFEL EUROPE A COPA-COGECA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1" y="2463740"/>
            <a:ext cx="7658099" cy="4304103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07344" y="4168850"/>
            <a:ext cx="2486065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0" indent="-609600">
              <a:lnSpc>
                <a:spcPct val="80000"/>
              </a:lnSpc>
              <a:defRPr/>
            </a:pPr>
            <a:r>
              <a:rPr lang="cs-CZ" b="1" u="sng" dirty="0"/>
              <a:t>Mezinárodní spolupráce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2733177" y="5405148"/>
            <a:ext cx="5135937" cy="1323439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 b="1" dirty="0"/>
              <a:t>členská základna: </a:t>
            </a:r>
            <a:r>
              <a:rPr lang="cs-CZ" sz="3200" b="1" dirty="0">
                <a:solidFill>
                  <a:srgbClr val="0000CC"/>
                </a:solidFill>
              </a:rPr>
              <a:t>  </a:t>
            </a:r>
            <a:r>
              <a:rPr lang="cs-CZ" sz="3200" b="1" dirty="0" smtClean="0">
                <a:solidFill>
                  <a:srgbClr val="0000CC"/>
                </a:solidFill>
              </a:rPr>
              <a:t>550  </a:t>
            </a:r>
            <a:r>
              <a:rPr lang="cs-CZ" sz="3200" b="1" dirty="0">
                <a:solidFill>
                  <a:srgbClr val="0000CC"/>
                </a:solidFill>
              </a:rPr>
              <a:t>členů</a:t>
            </a:r>
          </a:p>
          <a:p>
            <a:pPr>
              <a:spcBef>
                <a:spcPct val="50000"/>
              </a:spcBef>
            </a:pPr>
            <a:r>
              <a:rPr lang="cs-CZ" sz="3200" b="1" dirty="0"/>
              <a:t>       Výměra sadů</a:t>
            </a:r>
            <a:r>
              <a:rPr lang="cs-CZ" sz="3200" b="1" dirty="0">
                <a:solidFill>
                  <a:srgbClr val="0000CC"/>
                </a:solidFill>
              </a:rPr>
              <a:t>:  </a:t>
            </a:r>
            <a:r>
              <a:rPr lang="cs-CZ" sz="3200" b="1" dirty="0" smtClean="0">
                <a:solidFill>
                  <a:srgbClr val="0000CC"/>
                </a:solidFill>
              </a:rPr>
              <a:t>9.300  </a:t>
            </a:r>
            <a:r>
              <a:rPr lang="cs-CZ" sz="3200" b="1" dirty="0">
                <a:solidFill>
                  <a:srgbClr val="0000CC"/>
                </a:solidFill>
              </a:rPr>
              <a:t>ha </a:t>
            </a:r>
          </a:p>
        </p:txBody>
      </p:sp>
      <p:pic>
        <p:nvPicPr>
          <p:cNvPr id="4099" name="Picture 5" descr="šsou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6158" y="1916213"/>
            <a:ext cx="86783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Obrázek 7" descr="sispo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43" y="446347"/>
            <a:ext cx="1502665" cy="102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68628"/>
            <a:ext cx="7872875" cy="51476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1381227"/>
            <a:ext cx="2090052" cy="810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905640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43935" y="192088"/>
            <a:ext cx="11808883" cy="2515943"/>
          </a:xfrm>
        </p:spPr>
        <p:txBody>
          <a:bodyPr>
            <a:normAutofit/>
          </a:bodyPr>
          <a:lstStyle/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endParaRPr lang="cs-CZ" sz="1200" b="1" u="sng" dirty="0" smtClean="0"/>
          </a:p>
          <a:p>
            <a:pPr>
              <a:defRPr/>
            </a:pPr>
            <a:r>
              <a:rPr lang="cs-CZ" sz="2000" dirty="0" smtClean="0"/>
              <a:t>Jednání COPA-COGECA </a:t>
            </a:r>
          </a:p>
          <a:p>
            <a:pPr>
              <a:defRPr/>
            </a:pPr>
            <a:r>
              <a:rPr lang="cs-CZ" sz="2000" dirty="0" smtClean="0"/>
              <a:t>Poradní výbor EK</a:t>
            </a:r>
          </a:p>
          <a:p>
            <a:pPr>
              <a:defRPr/>
            </a:pPr>
            <a:r>
              <a:rPr lang="cs-CZ" sz="2000" dirty="0" err="1" smtClean="0"/>
              <a:t>Prognosfruit</a:t>
            </a:r>
            <a:endParaRPr lang="cs-CZ" sz="2000" dirty="0" smtClean="0"/>
          </a:p>
          <a:p>
            <a:pPr>
              <a:defRPr/>
            </a:pPr>
            <a:r>
              <a:rPr lang="cs-CZ" sz="2000" dirty="0" err="1" smtClean="0"/>
              <a:t>Fruit</a:t>
            </a:r>
            <a:r>
              <a:rPr lang="cs-CZ" sz="2000" dirty="0" smtClean="0"/>
              <a:t> </a:t>
            </a:r>
            <a:r>
              <a:rPr lang="cs-CZ" sz="2000" dirty="0" err="1" smtClean="0"/>
              <a:t>Logistica</a:t>
            </a:r>
            <a:endParaRPr lang="cs-CZ" sz="2000" dirty="0" smtClean="0"/>
          </a:p>
          <a:p>
            <a:pPr>
              <a:defRPr/>
            </a:pPr>
            <a:endParaRPr lang="cs-CZ" sz="2000" dirty="0" smtClean="0"/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endParaRPr lang="cs-CZ" sz="800" b="1" u="sng" dirty="0" smtClean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824" y="4821470"/>
            <a:ext cx="958851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cop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167" y="4912202"/>
            <a:ext cx="240030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421" y="3751803"/>
            <a:ext cx="1344084" cy="7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9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036" y="3641617"/>
            <a:ext cx="933451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183" y="174161"/>
            <a:ext cx="7207348" cy="2945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44" y="2955693"/>
            <a:ext cx="5294835" cy="3739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6" name="Text Box 2"/>
          <p:cNvSpPr txBox="1">
            <a:spLocks noChangeArrowheads="1"/>
          </p:cNvSpPr>
          <p:nvPr/>
        </p:nvSpPr>
        <p:spPr bwMode="auto">
          <a:xfrm>
            <a:off x="3863976" y="1412875"/>
            <a:ext cx="439261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400" b="1">
                <a:solidFill>
                  <a:srgbClr val="FF0000"/>
                </a:solidFill>
              </a:rPr>
              <a:t>37. výroční konference</a:t>
            </a:r>
          </a:p>
          <a:p>
            <a:pPr algn="ctr">
              <a:spcBef>
                <a:spcPct val="50000"/>
              </a:spcBef>
            </a:pPr>
            <a:r>
              <a:rPr lang="cs-CZ" altLang="cs-CZ" sz="2400" b="1">
                <a:solidFill>
                  <a:srgbClr val="FF0000"/>
                </a:solidFill>
              </a:rPr>
              <a:t>PRAHA, Česká republika</a:t>
            </a:r>
          </a:p>
          <a:p>
            <a:pPr algn="ctr">
              <a:spcBef>
                <a:spcPct val="50000"/>
              </a:spcBef>
            </a:pPr>
            <a:r>
              <a:rPr lang="cs-CZ" altLang="cs-CZ" sz="2400">
                <a:solidFill>
                  <a:srgbClr val="FF0000"/>
                </a:solidFill>
              </a:rPr>
              <a:t>8. - 10.8. 2013</a:t>
            </a:r>
          </a:p>
        </p:txBody>
      </p:sp>
      <p:pic>
        <p:nvPicPr>
          <p:cNvPr id="676867" name="Picture 3" descr="logo WA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1773239"/>
            <a:ext cx="1727200" cy="160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6868" name="Rectangle 4"/>
          <p:cNvSpPr>
            <a:spLocks noChangeArrowheads="1"/>
          </p:cNvSpPr>
          <p:nvPr/>
        </p:nvSpPr>
        <p:spPr bwMode="auto">
          <a:xfrm>
            <a:off x="1703388" y="620713"/>
            <a:ext cx="89646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4400" b="1">
                <a:latin typeface="Times New Roman" panose="02020603050405020304" pitchFamily="18" charset="0"/>
              </a:rPr>
              <a:t>    </a:t>
            </a:r>
            <a:r>
              <a:rPr lang="cs-CZ" altLang="cs-CZ" sz="3200" b="1">
                <a:latin typeface="Times New Roman" panose="02020603050405020304" pitchFamily="18" charset="0"/>
              </a:rPr>
              <a:t>organizace kongresu – </a:t>
            </a:r>
            <a:r>
              <a:rPr lang="cs-CZ" altLang="cs-CZ" sz="4000" b="1">
                <a:solidFill>
                  <a:srgbClr val="0000CC"/>
                </a:solidFill>
                <a:latin typeface="Times New Roman" panose="02020603050405020304" pitchFamily="18" charset="0"/>
              </a:rPr>
              <a:t>Prognosfruit 2013</a:t>
            </a:r>
          </a:p>
        </p:txBody>
      </p:sp>
      <p:pic>
        <p:nvPicPr>
          <p:cNvPr id="676869" name="Picture 5" descr="ouč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773239"/>
            <a:ext cx="180022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6870" name="Rectangle 6"/>
          <p:cNvSpPr>
            <a:spLocks noChangeArrowheads="1"/>
          </p:cNvSpPr>
          <p:nvPr/>
        </p:nvSpPr>
        <p:spPr bwMode="auto">
          <a:xfrm>
            <a:off x="1774826" y="3907979"/>
            <a:ext cx="864076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cs-CZ" sz="1600" dirty="0" err="1"/>
              <a:t>Prognosfruit</a:t>
            </a:r>
            <a:r>
              <a:rPr lang="cs-CZ" altLang="cs-CZ" sz="1600" dirty="0"/>
              <a:t> je nejvýznamnější světová, každoroční konference, kde </a:t>
            </a:r>
            <a:r>
              <a:rPr lang="cs-CZ" altLang="cs-CZ" sz="1600" dirty="0" err="1"/>
              <a:t>World</a:t>
            </a:r>
            <a:r>
              <a:rPr lang="cs-CZ" altLang="cs-CZ" sz="1600" dirty="0"/>
              <a:t> Apple and </a:t>
            </a:r>
            <a:r>
              <a:rPr lang="cs-CZ" altLang="cs-CZ" sz="1600" dirty="0" err="1"/>
              <a:t>Pear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Association</a:t>
            </a:r>
            <a:r>
              <a:rPr lang="cs-CZ" altLang="cs-CZ" sz="1600" dirty="0"/>
              <a:t> (WAPA) zveřejňuje předpoklady sklizně jablek a hrušek v Evropě i ve světě. Závěry konference mají vliv na čerstvý trh i zpracovatelský průmysl s jádrovinami ve světě. Konference se zúčastňují nejvýznamnější  výrobci, zpracovatelé  a  obchodníci  z více  než 20 zemí světa.</a:t>
            </a:r>
          </a:p>
        </p:txBody>
      </p:sp>
      <p:pic>
        <p:nvPicPr>
          <p:cNvPr id="67687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5013326"/>
            <a:ext cx="64103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6873" name="Picture 9" descr="copa_1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2924176"/>
            <a:ext cx="3810000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599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260350"/>
            <a:ext cx="889158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48"/>
          <p:cNvSpPr txBox="1">
            <a:spLocks noChangeArrowheads="1"/>
          </p:cNvSpPr>
          <p:nvPr/>
        </p:nvSpPr>
        <p:spPr bwMode="auto">
          <a:xfrm>
            <a:off x="337650" y="3714333"/>
            <a:ext cx="3240819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cs-CZ" sz="1600" dirty="0">
                <a:latin typeface="Arial" charset="0"/>
              </a:rPr>
              <a:t>projekt    Bosna a Hercegovina</a:t>
            </a:r>
          </a:p>
        </p:txBody>
      </p:sp>
      <p:pic>
        <p:nvPicPr>
          <p:cNvPr id="7173" name="Picture 26" descr="http://upload.wikimedia.org/wikipedia/commons/thumb/b/bf/Flag_of_Bosnia_and_Herzegovina.svg/220px-Flag_of_Bosnia_and_Herzegovina.svg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50" y="4219574"/>
            <a:ext cx="1150937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48" descr="Nové logo ÚKZÚ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509" y="4219574"/>
            <a:ext cx="11731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Text Box 29"/>
          <p:cNvSpPr txBox="1">
            <a:spLocks noChangeArrowheads="1"/>
          </p:cNvSpPr>
          <p:nvPr/>
        </p:nvSpPr>
        <p:spPr bwMode="auto">
          <a:xfrm>
            <a:off x="3863975" y="115888"/>
            <a:ext cx="1657350" cy="461962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b="1"/>
              <a:t> Zahraničí</a:t>
            </a:r>
          </a:p>
        </p:txBody>
      </p:sp>
      <p:sp>
        <p:nvSpPr>
          <p:cNvPr id="2" name="Obdélník 1"/>
          <p:cNvSpPr/>
          <p:nvPr/>
        </p:nvSpPr>
        <p:spPr>
          <a:xfrm>
            <a:off x="262671" y="5507769"/>
            <a:ext cx="6096000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cs-CZ" b="1" i="1" cap="all" dirty="0" err="1">
                <a:latin typeface="var(--altFont)"/>
              </a:rPr>
              <a:t>Institucionálni</a:t>
            </a:r>
            <a:r>
              <a:rPr lang="cs-CZ" b="1" i="1" cap="all" dirty="0">
                <a:latin typeface="var(--altFont)"/>
              </a:rPr>
              <a:t>́ podpora certifikace a kontroly </a:t>
            </a:r>
            <a:r>
              <a:rPr lang="cs-CZ" b="1" i="1" cap="all" dirty="0" err="1">
                <a:latin typeface="var(--altFont)"/>
              </a:rPr>
              <a:t>rostlinného</a:t>
            </a:r>
            <a:r>
              <a:rPr lang="cs-CZ" b="1" i="1" cap="all" dirty="0">
                <a:latin typeface="var(--altFont)"/>
              </a:rPr>
              <a:t> </a:t>
            </a:r>
            <a:r>
              <a:rPr lang="cs-CZ" b="1" i="1" cap="all" dirty="0" err="1" smtClean="0">
                <a:latin typeface="var(--altFont)"/>
              </a:rPr>
              <a:t>materiálu</a:t>
            </a:r>
            <a:endParaRPr lang="cs-CZ" b="1" i="1" cap="all" dirty="0" smtClean="0">
              <a:latin typeface="var(--altFont)"/>
            </a:endParaRPr>
          </a:p>
          <a:p>
            <a:r>
              <a:rPr lang="cs-CZ" b="1" i="1" cap="all" dirty="0" smtClean="0">
                <a:latin typeface="var(--altFont)"/>
              </a:rPr>
              <a:t> </a:t>
            </a:r>
            <a:r>
              <a:rPr lang="cs-CZ" b="1" i="1" cap="all" dirty="0">
                <a:latin typeface="var(--altFont)"/>
              </a:rPr>
              <a:t>v </a:t>
            </a:r>
            <a:r>
              <a:rPr lang="cs-CZ" b="1" i="1" cap="all" dirty="0" err="1" smtClean="0">
                <a:latin typeface="var(--altFont)"/>
              </a:rPr>
              <a:t>BosnĚ</a:t>
            </a:r>
            <a:r>
              <a:rPr lang="cs-CZ" b="1" i="1" cap="all" dirty="0" smtClean="0">
                <a:latin typeface="var(--altFont)"/>
              </a:rPr>
              <a:t> </a:t>
            </a:r>
            <a:r>
              <a:rPr lang="cs-CZ" b="1" i="1" cap="all" dirty="0">
                <a:latin typeface="var(--altFont)"/>
              </a:rPr>
              <a:t>a </a:t>
            </a:r>
            <a:r>
              <a:rPr lang="cs-CZ" b="1" i="1" cap="all" dirty="0" err="1" smtClean="0">
                <a:latin typeface="var(--altFont)"/>
              </a:rPr>
              <a:t>HercegovinĚ</a:t>
            </a:r>
            <a:r>
              <a:rPr lang="cs-CZ" b="1" cap="all" dirty="0" smtClean="0">
                <a:latin typeface="var(--altFont)"/>
              </a:rPr>
              <a:t>.</a:t>
            </a:r>
            <a:endParaRPr lang="cs-CZ" b="1" i="0" cap="all" dirty="0">
              <a:effectLst/>
              <a:latin typeface="var(--altFont)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202" y="3314700"/>
            <a:ext cx="3615649" cy="33436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066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ovéPole 3"/>
          <p:cNvSpPr txBox="1">
            <a:spLocks noChangeArrowheads="1"/>
          </p:cNvSpPr>
          <p:nvPr/>
        </p:nvSpPr>
        <p:spPr bwMode="auto">
          <a:xfrm>
            <a:off x="371311" y="597731"/>
            <a:ext cx="11351732" cy="267765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 b="1" dirty="0"/>
              <a:t>Název projektu</a:t>
            </a:r>
            <a:endParaRPr lang="cs-CZ" altLang="cs-CZ" sz="1600" dirty="0"/>
          </a:p>
          <a:p>
            <a:pPr eaLnBrk="1" hangingPunct="1"/>
            <a:r>
              <a:rPr lang="cs-CZ" altLang="cs-CZ" b="1" dirty="0">
                <a:solidFill>
                  <a:srgbClr val="FF0000"/>
                </a:solidFill>
              </a:rPr>
              <a:t>Snižování zátěže potravního řetězce a životního prostředí rezidui přípravků na ochranu rostlin při produkci ovoce.</a:t>
            </a:r>
          </a:p>
          <a:p>
            <a:pPr eaLnBrk="1" hangingPunct="1"/>
            <a:r>
              <a:rPr lang="cs-CZ" altLang="cs-CZ" sz="1600" b="1" dirty="0"/>
              <a:t>Program/poskytovatel</a:t>
            </a:r>
            <a:endParaRPr lang="cs-CZ" altLang="cs-CZ" sz="1600" dirty="0"/>
          </a:p>
          <a:p>
            <a:pPr eaLnBrk="1" hangingPunct="1"/>
            <a:r>
              <a:rPr lang="cs-CZ" altLang="cs-CZ" sz="1600" dirty="0"/>
              <a:t>Program Prostředí pro život/TAČR</a:t>
            </a:r>
          </a:p>
          <a:p>
            <a:pPr eaLnBrk="1" hangingPunct="1"/>
            <a:r>
              <a:rPr lang="cs-CZ" altLang="cs-CZ" sz="1600" b="1" dirty="0"/>
              <a:t>Partneři projektu</a:t>
            </a:r>
            <a:endParaRPr lang="cs-CZ" altLang="cs-CZ" sz="1600" dirty="0"/>
          </a:p>
          <a:p>
            <a:pPr eaLnBrk="1" hangingPunct="1"/>
            <a:r>
              <a:rPr lang="cs-CZ" altLang="cs-CZ" sz="1600" dirty="0"/>
              <a:t>VŠÚO Holovousy, VÚRV Ruzyně, VŠCHT Praha, OUČR</a:t>
            </a:r>
          </a:p>
          <a:p>
            <a:pPr eaLnBrk="1" hangingPunct="1"/>
            <a:r>
              <a:rPr lang="cs-CZ" altLang="cs-CZ" sz="1600" b="1" dirty="0"/>
              <a:t>Doba řešení</a:t>
            </a:r>
            <a:r>
              <a:rPr lang="cs-CZ" altLang="cs-CZ" sz="1600" dirty="0"/>
              <a:t>: 4 roky  (03/2020 - 12/2023)</a:t>
            </a:r>
          </a:p>
          <a:p>
            <a:pPr eaLnBrk="1" hangingPunct="1"/>
            <a:r>
              <a:rPr lang="cs-CZ" altLang="cs-CZ" dirty="0"/>
              <a:t> ----------------------------------------------------------------------------------------------------</a:t>
            </a:r>
          </a:p>
          <a:p>
            <a:pPr eaLnBrk="1" hangingPunct="1"/>
            <a:r>
              <a:rPr lang="cs-CZ" altLang="cs-CZ" dirty="0" err="1" smtClean="0">
                <a:solidFill>
                  <a:srgbClr val="FF0000"/>
                </a:solidFill>
              </a:rPr>
              <a:t>Maloplodost</a:t>
            </a:r>
            <a:r>
              <a:rPr lang="cs-CZ" altLang="cs-CZ" dirty="0" smtClean="0">
                <a:solidFill>
                  <a:srgbClr val="FF0000"/>
                </a:solidFill>
              </a:rPr>
              <a:t> </a:t>
            </a:r>
            <a:r>
              <a:rPr lang="cs-CZ" altLang="cs-CZ" dirty="0">
                <a:solidFill>
                  <a:srgbClr val="FF0000"/>
                </a:solidFill>
              </a:rPr>
              <a:t>třešně - NAP</a:t>
            </a:r>
          </a:p>
        </p:txBody>
      </p:sp>
      <p:sp>
        <p:nvSpPr>
          <p:cNvPr id="58371" name="Rectangle 4"/>
          <p:cNvSpPr>
            <a:spLocks noGrp="1" noChangeArrowheads="1"/>
          </p:cNvSpPr>
          <p:nvPr>
            <p:ph type="title"/>
          </p:nvPr>
        </p:nvSpPr>
        <p:spPr>
          <a:xfrm>
            <a:off x="4538387" y="61546"/>
            <a:ext cx="1800868" cy="421720"/>
          </a:xfrm>
          <a:solidFill>
            <a:srgbClr val="FF00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pPr eaLnBrk="1" hangingPunct="1"/>
            <a:r>
              <a:rPr lang="cs-CZ" altLang="cs-CZ" sz="3200" b="1" dirty="0" smtClean="0"/>
              <a:t> Projekty</a:t>
            </a:r>
            <a:endParaRPr lang="cs-CZ" altLang="cs-CZ" sz="3200" dirty="0" smtClean="0"/>
          </a:p>
        </p:txBody>
      </p:sp>
      <p:sp>
        <p:nvSpPr>
          <p:cNvPr id="6" name="TextovéPole 3"/>
          <p:cNvSpPr txBox="1">
            <a:spLocks noChangeArrowheads="1"/>
          </p:cNvSpPr>
          <p:nvPr/>
        </p:nvSpPr>
        <p:spPr bwMode="auto">
          <a:xfrm>
            <a:off x="228134" y="3719945"/>
            <a:ext cx="11796347" cy="212365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 b="1" dirty="0"/>
              <a:t>Název </a:t>
            </a:r>
            <a:r>
              <a:rPr lang="cs-CZ" altLang="cs-CZ" sz="1600" b="1" dirty="0" smtClean="0"/>
              <a:t>projektu</a:t>
            </a:r>
          </a:p>
          <a:p>
            <a:pPr eaLnBrk="1" hangingPunct="1"/>
            <a:r>
              <a:rPr lang="cs-CZ" b="1" dirty="0">
                <a:solidFill>
                  <a:srgbClr val="0000FF"/>
                </a:solidFill>
              </a:rPr>
              <a:t>Inovace integrované produkce a technologie pěstování peckovin v návaznosti na trendy a potřeby dnešní doby</a:t>
            </a:r>
            <a:endParaRPr lang="cs-CZ" altLang="cs-CZ" b="1" dirty="0">
              <a:solidFill>
                <a:srgbClr val="0000FF"/>
              </a:solidFill>
            </a:endParaRPr>
          </a:p>
          <a:p>
            <a:pPr eaLnBrk="1" hangingPunct="1"/>
            <a:r>
              <a:rPr lang="cs-CZ" altLang="cs-CZ" sz="1600" b="1" dirty="0" smtClean="0"/>
              <a:t>Program/poskytovatel</a:t>
            </a:r>
            <a:endParaRPr lang="cs-CZ" altLang="cs-CZ" sz="1600" dirty="0"/>
          </a:p>
          <a:p>
            <a:pPr eaLnBrk="1" hangingPunct="1"/>
            <a:r>
              <a:rPr lang="cs-CZ" altLang="cs-CZ" sz="1600" dirty="0"/>
              <a:t>Program Prostředí pro život/TAČR</a:t>
            </a:r>
          </a:p>
          <a:p>
            <a:pPr eaLnBrk="1" hangingPunct="1"/>
            <a:r>
              <a:rPr lang="cs-CZ" altLang="cs-CZ" sz="1600" b="1" dirty="0"/>
              <a:t>Partneři projektu</a:t>
            </a:r>
            <a:endParaRPr lang="cs-CZ" altLang="cs-CZ" sz="1600" dirty="0"/>
          </a:p>
          <a:p>
            <a:pPr eaLnBrk="1" hangingPunct="1"/>
            <a:r>
              <a:rPr lang="cs-CZ" altLang="cs-CZ" sz="1600" dirty="0"/>
              <a:t>VŠÚO Holovousy, </a:t>
            </a:r>
            <a:r>
              <a:rPr lang="cs-CZ" altLang="cs-CZ" sz="1600" dirty="0" smtClean="0"/>
              <a:t>OUČR</a:t>
            </a:r>
            <a:endParaRPr lang="cs-CZ" altLang="cs-CZ" sz="1600" dirty="0"/>
          </a:p>
          <a:p>
            <a:pPr eaLnBrk="1" hangingPunct="1"/>
            <a:r>
              <a:rPr lang="cs-CZ" altLang="cs-CZ" sz="1600" b="1" dirty="0"/>
              <a:t>Doba řešení</a:t>
            </a:r>
            <a:r>
              <a:rPr lang="cs-CZ" altLang="cs-CZ" sz="1600" dirty="0"/>
              <a:t>: </a:t>
            </a:r>
            <a:r>
              <a:rPr lang="cs-CZ" altLang="cs-CZ" sz="1600" dirty="0" smtClean="0"/>
              <a:t>5 </a:t>
            </a:r>
            <a:r>
              <a:rPr lang="cs-CZ" altLang="cs-CZ" sz="1600" dirty="0"/>
              <a:t>roky  </a:t>
            </a:r>
            <a:r>
              <a:rPr lang="cs-CZ" altLang="cs-CZ" sz="1600" dirty="0" smtClean="0"/>
              <a:t>(2024 </a:t>
            </a:r>
            <a:r>
              <a:rPr lang="cs-CZ" altLang="cs-CZ" sz="1600" dirty="0"/>
              <a:t>- </a:t>
            </a:r>
            <a:r>
              <a:rPr lang="cs-CZ" altLang="cs-CZ" sz="1600" dirty="0" smtClean="0"/>
              <a:t>2028)</a:t>
            </a: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112525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9" y="1052736"/>
            <a:ext cx="5675548" cy="5261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36712"/>
            <a:ext cx="5761403" cy="5639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527052" y="115888"/>
            <a:ext cx="11456863" cy="72082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altLang="cs-CZ" sz="2800" b="1" dirty="0" smtClean="0"/>
              <a:t>Signalizační zprávy – výskyt chorob a škůdců   </a:t>
            </a:r>
            <a:r>
              <a:rPr lang="cs-CZ" altLang="cs-CZ" sz="1900" b="1" dirty="0" smtClean="0">
                <a:solidFill>
                  <a:srgbClr val="FF0000"/>
                </a:solidFill>
              </a:rPr>
              <a:t>projekt nevládních neziskových organizací</a:t>
            </a:r>
            <a:endParaRPr lang="cs-CZ" altLang="cs-CZ" sz="1900" b="1" dirty="0" smtClean="0"/>
          </a:p>
          <a:p>
            <a:pPr>
              <a:buFontTx/>
              <a:buNone/>
            </a:pPr>
            <a:r>
              <a:rPr lang="cs-CZ" altLang="cs-CZ" sz="2000" b="1" dirty="0" smtClean="0"/>
              <a:t> </a:t>
            </a:r>
            <a:r>
              <a:rPr lang="cs-CZ" altLang="cs-CZ" sz="1400" b="1" dirty="0" smtClean="0"/>
              <a:t>zdarma pro všechny členy</a:t>
            </a:r>
          </a:p>
        </p:txBody>
      </p:sp>
    </p:spTree>
    <p:extLst>
      <p:ext uri="{BB962C8B-B14F-4D97-AF65-F5344CB8AC3E}">
        <p14:creationId xmlns:p14="http://schemas.microsoft.com/office/powerpoint/2010/main" val="319061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1052514"/>
            <a:ext cx="4103688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0723" name="Text Box 3"/>
          <p:cNvSpPr txBox="1">
            <a:spLocks noChangeArrowheads="1"/>
          </p:cNvSpPr>
          <p:nvPr/>
        </p:nvSpPr>
        <p:spPr bwMode="auto">
          <a:xfrm>
            <a:off x="1774826" y="115888"/>
            <a:ext cx="5903913" cy="457200"/>
          </a:xfrm>
          <a:prstGeom prst="rect">
            <a:avLst/>
          </a:prstGeom>
          <a:solidFill>
            <a:srgbClr val="86F2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/>
              <a:t>Projekty – Zdravá svačina pro školáky</a:t>
            </a:r>
          </a:p>
        </p:txBody>
      </p:sp>
      <p:pic>
        <p:nvPicPr>
          <p:cNvPr id="67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620714"/>
            <a:ext cx="4033838" cy="561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07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705476"/>
            <a:ext cx="51847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0726" name="Picture 6" descr="MZE ZNA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9" y="495300"/>
            <a:ext cx="1582737" cy="698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707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4" y="3141664"/>
            <a:ext cx="3887787" cy="350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07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1" y="115888"/>
            <a:ext cx="14827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1368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1412876"/>
            <a:ext cx="3455988" cy="285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96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15350" y="2557159"/>
            <a:ext cx="1973263" cy="811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3902076"/>
            <a:ext cx="3671888" cy="280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9701" name="Picture 5" descr="DSC_02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4668838"/>
            <a:ext cx="3260725" cy="218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9702" name="Text Box 6"/>
          <p:cNvSpPr txBox="1">
            <a:spLocks noChangeArrowheads="1"/>
          </p:cNvSpPr>
          <p:nvPr/>
        </p:nvSpPr>
        <p:spPr bwMode="auto">
          <a:xfrm>
            <a:off x="4656139" y="1"/>
            <a:ext cx="3024187" cy="1311275"/>
          </a:xfrm>
          <a:prstGeom prst="rect">
            <a:avLst/>
          </a:prstGeom>
          <a:solidFill>
            <a:srgbClr val="86F2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000" b="1"/>
              <a:t>Podpora farmářských trhů, regionálních akcí ochutnávky,         kontaktní kampaně</a:t>
            </a:r>
          </a:p>
        </p:txBody>
      </p:sp>
      <p:pic>
        <p:nvPicPr>
          <p:cNvPr id="6697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115888"/>
            <a:ext cx="2957513" cy="443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9704" name="Picture 8" descr="farmtrzis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150" y="5734050"/>
            <a:ext cx="57785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9705" name="Picture 9" descr="DSC_014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115889"/>
            <a:ext cx="2843212" cy="190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9706" name="Picture 10" descr="IMG_139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4365626"/>
            <a:ext cx="1619250" cy="230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5496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7" y="282942"/>
            <a:ext cx="4240213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476251"/>
            <a:ext cx="4646612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73" y="3186724"/>
            <a:ext cx="6049962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3" descr="1686557771409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438" y="3186724"/>
            <a:ext cx="4676449" cy="350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86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260648"/>
            <a:ext cx="5568619" cy="2637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65" y="5525458"/>
            <a:ext cx="2603453" cy="1291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66" y="3140969"/>
            <a:ext cx="5160165" cy="230844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410" y="2434558"/>
            <a:ext cx="3986479" cy="166408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895" y="198661"/>
            <a:ext cx="5031897" cy="2203338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958" y="4434693"/>
            <a:ext cx="6363588" cy="2181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763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6" y="72333"/>
            <a:ext cx="8983329" cy="670653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411" y="920827"/>
            <a:ext cx="3457859" cy="5009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652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93431" y="160000"/>
            <a:ext cx="11790484" cy="53553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Spolek provozuje a vykonává následující hlavní činnosti: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organizuje </a:t>
            </a: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vzdělávání svých členů, zajišťuje poradenskou činnost, pořádá přednášky, semináře a školení, odborné exkurze, zájezdy a výstavy,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zabezpečuje </a:t>
            </a: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propagaci a šíření informací, vydává propagační materiály, tiskoviny a  publikace pro potřeby svých členů a </a:t>
            </a:r>
            <a:r>
              <a:rPr lang="cs-CZ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veřejnosti,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spolupracuje </a:t>
            </a: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se státními orgány, domácími i zahraničními organizacemi a veřejností v oblasti ovocnářství a </a:t>
            </a:r>
            <a:r>
              <a:rPr lang="cs-CZ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ovocného školkařství,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shromažďuje </a:t>
            </a: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zpracovává informace od svých členů v oblasti ovocnářství </a:t>
            </a:r>
            <a:r>
              <a:rPr lang="cs-CZ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ovocného</a:t>
            </a:r>
            <a:r>
              <a:rPr lang="cs-CZ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školkařství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usiluje </a:t>
            </a: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 ochranu životního prostředí a o produkci zdravotně nezávadného ovoce a ovocných </a:t>
            </a:r>
            <a:r>
              <a:rPr lang="cs-CZ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výrobků,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účastní </a:t>
            </a: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se výzkumné činnosti v oblasti zemědělství a přenáší výsledky výzkumu do pěstitelské praxe</a:t>
            </a:r>
            <a:r>
              <a:rPr lang="cs-CZ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Provozuje doprovodnou hospodářskou činnost</a:t>
            </a: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3" name="Obdélník 2"/>
          <p:cNvSpPr/>
          <p:nvPr/>
        </p:nvSpPr>
        <p:spPr>
          <a:xfrm>
            <a:off x="6397868" y="4912915"/>
            <a:ext cx="4056186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Organizační strukturu Spolku tvoří: </a:t>
            </a:r>
          </a:p>
          <a:p>
            <a:pPr algn="just"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valná hromada</a:t>
            </a:r>
          </a:p>
          <a:p>
            <a:pPr algn="just"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výkonný výbor</a:t>
            </a:r>
          </a:p>
          <a:p>
            <a:pPr algn="just"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předsednictvo</a:t>
            </a:r>
          </a:p>
          <a:p>
            <a:pPr algn="just"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kontrolní komise</a:t>
            </a:r>
          </a:p>
        </p:txBody>
      </p:sp>
    </p:spTree>
    <p:extLst>
      <p:ext uri="{BB962C8B-B14F-4D97-AF65-F5344CB8AC3E}">
        <p14:creationId xmlns:p14="http://schemas.microsoft.com/office/powerpoint/2010/main" val="2460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718" y="800099"/>
            <a:ext cx="3631716" cy="40680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26" y="720968"/>
            <a:ext cx="8006668" cy="44451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073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164637"/>
            <a:ext cx="6144683" cy="2304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017" y="448408"/>
            <a:ext cx="2932009" cy="27225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2" y="2660915"/>
            <a:ext cx="5376597" cy="124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718" y="1972322"/>
            <a:ext cx="2350885" cy="2350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4000684"/>
            <a:ext cx="345638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sispo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038" y="164637"/>
            <a:ext cx="1292681" cy="884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zucm.cz/thumbcache/880x0--uploads-tiny-pages-kontrolovana-zelenina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107" y="1211406"/>
            <a:ext cx="1152541" cy="69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596" y="4791809"/>
            <a:ext cx="3587981" cy="1961506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787019" y="4316995"/>
            <a:ext cx="404296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cs-CZ" dirty="0"/>
              <a:t>https://ovoceazeleninasrodokmenem.cz/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702" y="4043304"/>
            <a:ext cx="3717076" cy="267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5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84" y="93345"/>
            <a:ext cx="4976445" cy="6682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016" y="93345"/>
            <a:ext cx="4022441" cy="3587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" t="11764"/>
          <a:stretch/>
        </p:blipFill>
        <p:spPr>
          <a:xfrm>
            <a:off x="2074983" y="3763106"/>
            <a:ext cx="4862147" cy="2890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57" y="4842301"/>
            <a:ext cx="1241297" cy="11526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79" y="1417460"/>
            <a:ext cx="2504083" cy="9390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751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339" y="164638"/>
            <a:ext cx="6794468" cy="3936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6149" y="3823987"/>
            <a:ext cx="4901790" cy="29671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149" y="68946"/>
            <a:ext cx="4772259" cy="357919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02" y="4259812"/>
            <a:ext cx="3814030" cy="237062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478" y="4215894"/>
            <a:ext cx="2452378" cy="2458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887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3"/>
          <a:stretch/>
        </p:blipFill>
        <p:spPr>
          <a:xfrm>
            <a:off x="335361" y="149777"/>
            <a:ext cx="4593833" cy="5476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763"/>
          <a:stretch/>
        </p:blipFill>
        <p:spPr>
          <a:xfrm>
            <a:off x="5519936" y="116632"/>
            <a:ext cx="6432715" cy="6328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56" y="4725144"/>
            <a:ext cx="6240693" cy="2016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Rohlík vyřazuje z nabídky organizátora protestů Rabbit CZ. - Zboží a Prodej  – zprávy z retailu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1" y="5724073"/>
            <a:ext cx="2122881" cy="1061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757" y="5733257"/>
            <a:ext cx="2229652" cy="1029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849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03" y="96716"/>
            <a:ext cx="5815342" cy="388013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26" y="3103684"/>
            <a:ext cx="7349305" cy="3622896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6694624" y="2356311"/>
            <a:ext cx="404296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cs-CZ" dirty="0"/>
              <a:t>https://ovoceazeleninasrodokmenem.cz/</a:t>
            </a:r>
          </a:p>
        </p:txBody>
      </p:sp>
    </p:spTree>
    <p:extLst>
      <p:ext uri="{BB962C8B-B14F-4D97-AF65-F5344CB8AC3E}">
        <p14:creationId xmlns:p14="http://schemas.microsoft.com/office/powerpoint/2010/main" val="289750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9" y="188640"/>
            <a:ext cx="5859272" cy="635686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840" y="548680"/>
            <a:ext cx="5791075" cy="583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692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64" y="729762"/>
            <a:ext cx="8389517" cy="566649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276" y="281354"/>
            <a:ext cx="2472995" cy="35170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1"/>
          <a:stretch/>
        </p:blipFill>
        <p:spPr>
          <a:xfrm>
            <a:off x="8364541" y="4067463"/>
            <a:ext cx="3742466" cy="11145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24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Není k dispozici žádný popis fotky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3" y="165100"/>
            <a:ext cx="4887384" cy="366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tl" rotWithShape="0">
              <a:srgbClr val="000000">
                <a:alpha val="70000"/>
              </a:srgbClr>
            </a:outerShdw>
          </a:effectLst>
        </p:spPr>
      </p:pic>
      <p:pic>
        <p:nvPicPr>
          <p:cNvPr id="43012" name="Picture 4" descr="Může jít o obrázek 8 lidem , venkovnímu a strom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8" y="165100"/>
            <a:ext cx="4857749" cy="6477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3014" name="Picture 6" descr="Může jít o obrázek strawberry a venkovním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3908426"/>
            <a:ext cx="3839633" cy="2816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ovéPole 8"/>
          <p:cNvSpPr txBox="1"/>
          <p:nvPr/>
        </p:nvSpPr>
        <p:spPr>
          <a:xfrm>
            <a:off x="4464051" y="165100"/>
            <a:ext cx="2783416" cy="18466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2400" b="1" u="sng" dirty="0">
                <a:solidFill>
                  <a:srgbClr val="FF0000"/>
                </a:solidFill>
              </a:rPr>
              <a:t>18.11.2021</a:t>
            </a:r>
          </a:p>
          <a:p>
            <a:pPr>
              <a:defRPr/>
            </a:pPr>
            <a:endParaRPr lang="cs-CZ" b="1" dirty="0"/>
          </a:p>
          <a:p>
            <a:pPr>
              <a:defRPr/>
            </a:pPr>
            <a:r>
              <a:rPr lang="cs-CZ" b="1" dirty="0"/>
              <a:t>Hrušky</a:t>
            </a:r>
          </a:p>
          <a:p>
            <a:pPr>
              <a:defRPr/>
            </a:pPr>
            <a:r>
              <a:rPr lang="cs-CZ" b="1" dirty="0"/>
              <a:t>Lužice</a:t>
            </a:r>
          </a:p>
          <a:p>
            <a:pPr>
              <a:defRPr/>
            </a:pPr>
            <a:r>
              <a:rPr lang="cs-CZ" b="1" dirty="0"/>
              <a:t>Mikulčice</a:t>
            </a:r>
          </a:p>
          <a:p>
            <a:pPr>
              <a:defRPr/>
            </a:pPr>
            <a:r>
              <a:rPr lang="cs-CZ" b="1" dirty="0"/>
              <a:t>Moravská Nova Ves</a:t>
            </a:r>
          </a:p>
        </p:txBody>
      </p:sp>
      <p:pic>
        <p:nvPicPr>
          <p:cNvPr id="10" name="Picture 5" descr="šso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18" y="2757489"/>
            <a:ext cx="755649" cy="1150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767" y="3909054"/>
            <a:ext cx="3779711" cy="2770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69324" y="224449"/>
            <a:ext cx="4191000" cy="742706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cs-CZ" b="1" dirty="0" smtClean="0"/>
              <a:t>Ovocnářství v ČR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3945" y="1131032"/>
            <a:ext cx="7646379" cy="205031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/>
              <a:t>c</a:t>
            </a:r>
            <a:r>
              <a:rPr lang="cs-CZ" dirty="0" smtClean="0"/>
              <a:t>ca </a:t>
            </a:r>
            <a:r>
              <a:rPr lang="cs-CZ" dirty="0" smtClean="0"/>
              <a:t>10,5 </a:t>
            </a:r>
            <a:r>
              <a:rPr lang="cs-CZ" dirty="0" smtClean="0"/>
              <a:t>tisíc hektarů ovocných sadů</a:t>
            </a:r>
          </a:p>
          <a:p>
            <a:r>
              <a:rPr lang="cs-CZ" dirty="0" smtClean="0"/>
              <a:t>Roční produkce 130 až 150 tisíc tun ovoce</a:t>
            </a:r>
          </a:p>
          <a:p>
            <a:r>
              <a:rPr lang="cs-CZ" dirty="0" smtClean="0"/>
              <a:t>50 % ploch a 80 % produkce tvoří jablka</a:t>
            </a:r>
          </a:p>
          <a:p>
            <a:r>
              <a:rPr lang="cs-CZ" dirty="0" smtClean="0"/>
              <a:t>Ovocnářské firmy cca 600 až 800 farem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083" y="876982"/>
            <a:ext cx="3742744" cy="251154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" y="3356170"/>
            <a:ext cx="2613309" cy="336762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27862" y="3921629"/>
            <a:ext cx="3367628" cy="223670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497" y="3356168"/>
            <a:ext cx="2427181" cy="336762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518" y="3642572"/>
            <a:ext cx="3983309" cy="298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4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930" y="3030070"/>
            <a:ext cx="6229809" cy="3610048"/>
          </a:xfrm>
          <a:prstGeom prst="rect">
            <a:avLst/>
          </a:prstGeom>
        </p:spPr>
      </p:pic>
      <p:pic>
        <p:nvPicPr>
          <p:cNvPr id="1026" name="Picture 2" descr="https://www.mistopisy.cz/modules/pruvodce/media/village/3990/touris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98" y="112201"/>
            <a:ext cx="4791080" cy="354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930" y="253821"/>
            <a:ext cx="5811061" cy="2343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00" y="3801036"/>
            <a:ext cx="5156609" cy="290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8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"/>
          <p:cNvSpPr txBox="1">
            <a:spLocks/>
          </p:cNvSpPr>
          <p:nvPr/>
        </p:nvSpPr>
        <p:spPr>
          <a:xfrm>
            <a:off x="161924" y="1112838"/>
            <a:ext cx="7105651" cy="2005441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Char char="§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800100" marR="0" indent="-3429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Char char="§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57300" marR="0" indent="-3429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63485" marR="0" indent="-39188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86000" marR="0" indent="-4572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743200" marR="0" indent="-4572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00400" marR="0" indent="-4572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57600" marR="0" indent="-4572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114800" marR="0" indent="-4572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 hangingPunct="1"/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Energeticky velmi náročné</a:t>
            </a:r>
          </a:p>
          <a:p>
            <a:pPr marL="0" indent="0" hangingPunct="1">
              <a:buNone/>
            </a:pP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skladování při nízkých teplotách</a:t>
            </a:r>
          </a:p>
          <a:p>
            <a:pPr marL="180975" indent="-180975">
              <a:buNone/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posklizňová úprava – třídění, balení</a:t>
            </a:r>
          </a:p>
          <a:p>
            <a:pPr marL="180975" indent="-180975">
              <a:buNone/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zpracování ovoce – mošty, sušené ovoce, pyré atd.</a:t>
            </a:r>
          </a:p>
          <a:p>
            <a:pPr marL="180975" indent="-180975" hangingPunct="1"/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hangingPunct="1">
              <a:buNone/>
            </a:pPr>
            <a:endParaRPr lang="cs-CZ" sz="1600" dirty="0" smtClean="0">
              <a:latin typeface="Montserrat Light" panose="00000400000000000000" pitchFamily="2" charset="-18"/>
            </a:endParaRPr>
          </a:p>
        </p:txBody>
      </p:sp>
      <p:sp>
        <p:nvSpPr>
          <p:cNvPr id="6" name="Název"/>
          <p:cNvSpPr txBox="1">
            <a:spLocks/>
          </p:cNvSpPr>
          <p:nvPr/>
        </p:nvSpPr>
        <p:spPr>
          <a:xfrm>
            <a:off x="247649" y="339725"/>
            <a:ext cx="4019551" cy="474663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45719" rIns="45719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4792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4792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4792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4792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4792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14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4792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71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4792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4792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77823" hangingPunct="1">
              <a:defRPr sz="2688"/>
            </a:pPr>
            <a:r>
              <a:rPr lang="cs-CZ" sz="3200" dirty="0" smtClean="0">
                <a:latin typeface="Arial Black" panose="020B0A04020102020204" pitchFamily="34" charset="0"/>
              </a:rPr>
              <a:t>Produkce ovoce</a:t>
            </a:r>
            <a:endParaRPr lang="cs-CZ" sz="3200" dirty="0">
              <a:latin typeface="Arial Black" panose="020B0A04020102020204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74" y="184945"/>
            <a:ext cx="4486275" cy="293333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9" y="3234534"/>
            <a:ext cx="5775383" cy="346032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74" y="3264329"/>
            <a:ext cx="4199935" cy="343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8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3055156"/>
            <a:ext cx="5653871" cy="3638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777" y="113515"/>
            <a:ext cx="6185231" cy="3961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ázek 3" descr="Flag Of Czech Republic Free Stock Photo - Public Domain Picture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70" y="209706"/>
            <a:ext cx="1103588" cy="80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1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2" y="2924176"/>
            <a:ext cx="5853301" cy="3848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761" y="114300"/>
            <a:ext cx="6065439" cy="3961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ázek 3" descr="Flag Of Czech Republic Free Stock Photo - Public Domain Picture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87" y="190500"/>
            <a:ext cx="1103588" cy="80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4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"/>
          <a:stretch/>
        </p:blipFill>
        <p:spPr>
          <a:xfrm>
            <a:off x="1085849" y="211118"/>
            <a:ext cx="10249655" cy="6547346"/>
          </a:xfrm>
          <a:prstGeom prst="rect">
            <a:avLst/>
          </a:prstGeom>
        </p:spPr>
      </p:pic>
      <p:pic>
        <p:nvPicPr>
          <p:cNvPr id="3" name="Obrázek 2" descr="Flag Of Czech Republic Free Stock Photo - Public Domain Picture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62" y="192457"/>
            <a:ext cx="1103588" cy="80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2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679509" y="164638"/>
            <a:ext cx="8160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Podíl farmářské ceny na spotřebitelské ceně jablek v ČR 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0608502" y="6213312"/>
            <a:ext cx="10561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33" dirty="0"/>
              <a:t>Zdroj: ČSÚ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15415" y="5375893"/>
            <a:ext cx="10081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41 </a:t>
            </a:r>
            <a:r>
              <a:rPr lang="cs-CZ" sz="2400" dirty="0"/>
              <a:t>% - farmářská cena včetně posklizňové úpravy, skladování, obalů a dopravy</a:t>
            </a:r>
          </a:p>
          <a:p>
            <a:endParaRPr lang="cs-CZ" sz="2400" b="1" dirty="0"/>
          </a:p>
          <a:p>
            <a:r>
              <a:rPr lang="cs-CZ" sz="2400" b="1" dirty="0"/>
              <a:t>25 % - podíl, který dostane zaplacen pěstitel jablek</a:t>
            </a:r>
          </a:p>
        </p:txBody>
      </p:sp>
      <p:sp>
        <p:nvSpPr>
          <p:cNvPr id="8" name="Elipsa 7"/>
          <p:cNvSpPr/>
          <p:nvPr/>
        </p:nvSpPr>
        <p:spPr>
          <a:xfrm>
            <a:off x="701996" y="5976057"/>
            <a:ext cx="960107" cy="7680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950" y="1556792"/>
            <a:ext cx="5900441" cy="3732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9074170" y="2051458"/>
            <a:ext cx="24962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   Farmářská </a:t>
            </a:r>
            <a:r>
              <a:rPr lang="cs-CZ" sz="2400" b="1" dirty="0"/>
              <a:t>cena</a:t>
            </a:r>
          </a:p>
          <a:p>
            <a:r>
              <a:rPr lang="cs-CZ" sz="2400" b="1" dirty="0"/>
              <a:t>        </a:t>
            </a:r>
            <a:r>
              <a:rPr lang="cs-CZ" sz="2400" b="1" dirty="0" smtClean="0"/>
              <a:t>41 </a:t>
            </a:r>
            <a:r>
              <a:rPr lang="cs-CZ" sz="2400" b="1" dirty="0"/>
              <a:t>% - </a:t>
            </a:r>
            <a:r>
              <a:rPr lang="cs-CZ" sz="2400" b="1" dirty="0" smtClean="0"/>
              <a:t>2023</a:t>
            </a:r>
            <a:endParaRPr lang="cs-CZ" sz="2400" b="1" dirty="0"/>
          </a:p>
          <a:p>
            <a:r>
              <a:rPr lang="cs-CZ" sz="2400" b="1" dirty="0"/>
              <a:t>        </a:t>
            </a:r>
            <a:r>
              <a:rPr lang="cs-CZ" sz="2400" b="1" dirty="0" smtClean="0"/>
              <a:t>45 </a:t>
            </a:r>
            <a:r>
              <a:rPr lang="cs-CZ" sz="2400" b="1" dirty="0"/>
              <a:t>% - 2021  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9708173" y="3746453"/>
            <a:ext cx="710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4 %</a:t>
            </a:r>
          </a:p>
        </p:txBody>
      </p:sp>
      <p:cxnSp>
        <p:nvCxnSpPr>
          <p:cNvPr id="12" name="Přímá spojovací šipka 11"/>
          <p:cNvCxnSpPr/>
          <p:nvPr/>
        </p:nvCxnSpPr>
        <p:spPr>
          <a:xfrm flipH="1">
            <a:off x="8354090" y="3746453"/>
            <a:ext cx="1440160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239349" y="1796819"/>
            <a:ext cx="5616626" cy="210358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867" b="1" dirty="0"/>
              <a:t>            </a:t>
            </a:r>
            <a:r>
              <a:rPr lang="cs-CZ" sz="1867" b="1" dirty="0" smtClean="0"/>
              <a:t>       </a:t>
            </a:r>
            <a:r>
              <a:rPr lang="cs-CZ" sz="1867" b="1" dirty="0"/>
              <a:t>Farmářská           Spotřebitelská </a:t>
            </a:r>
            <a:r>
              <a:rPr lang="cs-CZ" sz="1867" b="1" dirty="0" smtClean="0"/>
              <a:t>           rozdíl</a:t>
            </a:r>
            <a:endParaRPr lang="cs-CZ" sz="1867" b="1" dirty="0"/>
          </a:p>
          <a:p>
            <a:r>
              <a:rPr lang="cs-CZ" sz="1867" b="1" dirty="0"/>
              <a:t>                </a:t>
            </a:r>
            <a:r>
              <a:rPr lang="cs-CZ" sz="1867" b="1" dirty="0" smtClean="0"/>
              <a:t>       </a:t>
            </a:r>
            <a:r>
              <a:rPr lang="cs-CZ" sz="1867" b="1" dirty="0"/>
              <a:t>cena                     </a:t>
            </a:r>
            <a:r>
              <a:rPr lang="cs-CZ" sz="1867" b="1" dirty="0" smtClean="0"/>
              <a:t>    </a:t>
            </a:r>
            <a:r>
              <a:rPr lang="cs-CZ" sz="1867" b="1" dirty="0" err="1" smtClean="0"/>
              <a:t>cena</a:t>
            </a:r>
            <a:r>
              <a:rPr lang="cs-CZ" sz="1867" b="1" dirty="0" smtClean="0"/>
              <a:t>                       cen</a:t>
            </a:r>
            <a:endParaRPr lang="cs-CZ" sz="1867" b="1" dirty="0"/>
          </a:p>
          <a:p>
            <a:r>
              <a:rPr lang="cs-CZ" sz="1867" dirty="0" smtClean="0"/>
              <a:t>                      Kč/kg                        Kč/kg                     Kč/kg</a:t>
            </a:r>
            <a:endParaRPr lang="cs-CZ" sz="1867" dirty="0"/>
          </a:p>
          <a:p>
            <a:pPr marL="457200" indent="-457200">
              <a:buAutoNum type="arabicPlain" startAt="2021"/>
            </a:pPr>
            <a:r>
              <a:rPr lang="cs-CZ" sz="1867" b="1" dirty="0" smtClean="0"/>
              <a:t>             14,65                        32,35                     </a:t>
            </a:r>
            <a:r>
              <a:rPr lang="cs-CZ" sz="1867" b="1" dirty="0" smtClean="0">
                <a:solidFill>
                  <a:srgbClr val="FF0000"/>
                </a:solidFill>
              </a:rPr>
              <a:t>17,70</a:t>
            </a:r>
          </a:p>
          <a:p>
            <a:pPr marL="457200" indent="-457200">
              <a:buAutoNum type="arabicPlain" startAt="2021"/>
            </a:pPr>
            <a:r>
              <a:rPr lang="cs-CZ" sz="1867" b="1" dirty="0" smtClean="0"/>
              <a:t>             13,07                        </a:t>
            </a:r>
            <a:r>
              <a:rPr lang="cs-CZ" sz="1867" b="1" dirty="0"/>
              <a:t>31,90   </a:t>
            </a:r>
            <a:r>
              <a:rPr lang="cs-CZ" sz="1867" b="1" dirty="0" smtClean="0"/>
              <a:t>                  </a:t>
            </a:r>
            <a:r>
              <a:rPr lang="cs-CZ" sz="1867" b="1" dirty="0" smtClean="0">
                <a:solidFill>
                  <a:srgbClr val="FF0000"/>
                </a:solidFill>
              </a:rPr>
              <a:t>18,83</a:t>
            </a:r>
          </a:p>
          <a:p>
            <a:pPr marL="457200" indent="-457200">
              <a:buAutoNum type="arabicPlain" startAt="2021"/>
            </a:pPr>
            <a:r>
              <a:rPr lang="cs-CZ" sz="1867" b="1" dirty="0"/>
              <a:t> </a:t>
            </a:r>
            <a:r>
              <a:rPr lang="cs-CZ" sz="1867" b="1" dirty="0" smtClean="0"/>
              <a:t>            13,57                        32,67                     </a:t>
            </a:r>
            <a:r>
              <a:rPr lang="cs-CZ" sz="1867" b="1" dirty="0" smtClean="0">
                <a:solidFill>
                  <a:srgbClr val="FF0000"/>
                </a:solidFill>
              </a:rPr>
              <a:t>19,10</a:t>
            </a:r>
            <a:endParaRPr lang="cs-CZ" sz="1867" b="1" dirty="0">
              <a:solidFill>
                <a:srgbClr val="FF0000"/>
              </a:solidFill>
            </a:endParaRPr>
          </a:p>
          <a:p>
            <a:pPr marL="457189" indent="-457189"/>
            <a:endParaRPr lang="cs-CZ" sz="1867" dirty="0" smtClean="0"/>
          </a:p>
        </p:txBody>
      </p:sp>
      <p:pic>
        <p:nvPicPr>
          <p:cNvPr id="11" name="Obrázek 10" descr="Flag Of Czech Republic Free Stock Photo - Public Domain Picture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126" y="236628"/>
            <a:ext cx="1103588" cy="80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2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25" y="228106"/>
            <a:ext cx="10194268" cy="6544034"/>
          </a:xfrm>
          <a:prstGeom prst="rect">
            <a:avLst/>
          </a:prstGeom>
        </p:spPr>
      </p:pic>
      <p:pic>
        <p:nvPicPr>
          <p:cNvPr id="2" name="Obrázek 1" descr="Flag Of Czech Republic Free Stock Photo - Public Domain Picture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08" y="131884"/>
            <a:ext cx="1103588" cy="80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4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7721" y="131885"/>
            <a:ext cx="6379796" cy="3217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67073" y="131885"/>
            <a:ext cx="3095673" cy="2590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133" y="131885"/>
            <a:ext cx="2241181" cy="393708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808" y="4510454"/>
            <a:ext cx="4072506" cy="2224698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927" y="3459773"/>
            <a:ext cx="3314186" cy="238271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1" y="4241667"/>
            <a:ext cx="4340512" cy="249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0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2331" y="164638"/>
            <a:ext cx="3015061" cy="45167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9" y="260648"/>
            <a:ext cx="4618397" cy="61578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5840" y="117878"/>
            <a:ext cx="4220872" cy="30264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9936" y="3492926"/>
            <a:ext cx="2976331" cy="2937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102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DSC_542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36" y="156516"/>
            <a:ext cx="4903059" cy="6537411"/>
          </a:xfrm>
          <a:prstGeom prst="rect">
            <a:avLst/>
          </a:prstGeom>
        </p:spPr>
      </p:pic>
      <p:pic>
        <p:nvPicPr>
          <p:cNvPr id="5" name="Obrázek 4" descr="DSC_541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159" y="140043"/>
            <a:ext cx="4945792" cy="65943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4"/>
            <a:ext cx="12192000" cy="684106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67054" y="6233746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Děkuji za pozornost</a:t>
            </a:r>
            <a:endParaRPr lang="cs-CZ" b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345" y="5196817"/>
            <a:ext cx="1399912" cy="143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0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ZE ZNAK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701" y="164637"/>
            <a:ext cx="2976331" cy="98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5" descr="agrarni-komor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107" y="164638"/>
            <a:ext cx="4994837" cy="967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6" descr="logo szpi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1" y="2852936"/>
            <a:ext cx="1445684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7" descr="pgrlf-logo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1" y="1892830"/>
            <a:ext cx="2495551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8" descr="zučm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97" y="4965171"/>
            <a:ext cx="960107" cy="11575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51" name="Picture 9" descr="szif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1" y="1124745"/>
            <a:ext cx="24003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2" name="Text Box 10"/>
          <p:cNvSpPr txBox="1">
            <a:spLocks noChangeArrowheads="1"/>
          </p:cNvSpPr>
          <p:nvPr/>
        </p:nvSpPr>
        <p:spPr bwMode="auto">
          <a:xfrm>
            <a:off x="143339" y="164638"/>
            <a:ext cx="2880221" cy="748988"/>
          </a:xfrm>
          <a:prstGeom prst="rect">
            <a:avLst/>
          </a:prstGeom>
          <a:blipFill dpi="0" rotWithShape="1"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4267" b="1"/>
              <a:t>Spolupráce</a:t>
            </a:r>
          </a:p>
        </p:txBody>
      </p:sp>
      <p:pic>
        <p:nvPicPr>
          <p:cNvPr id="6153" name="Picture 11" descr="královéhradecký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1" y="4197086"/>
            <a:ext cx="96096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3" descr="uzei-logo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1" y="2468894"/>
            <a:ext cx="2400300" cy="51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32" descr="Svaz vinařů České republiky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7" y="4869160"/>
            <a:ext cx="96096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35" descr="im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13"/>
          <a:stretch>
            <a:fillRect/>
          </a:stretch>
        </p:blipFill>
        <p:spPr bwMode="auto">
          <a:xfrm>
            <a:off x="239350" y="6021289"/>
            <a:ext cx="143933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46" descr="29652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595" y="4869161"/>
            <a:ext cx="1729317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47" descr="29803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851" y="4005064"/>
            <a:ext cx="1631951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9" name="Picture 48" descr="Nové logo ÚKZÚZ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691" y="1316765"/>
            <a:ext cx="259291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Picture 50" descr="Potravinářská komora České republiky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459" y="1220755"/>
            <a:ext cx="12319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1" name="Picture 52" descr="Zemědělský svaz ČR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1124745"/>
            <a:ext cx="2496277" cy="55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2" name="Picture 54" descr="azs_logo_small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63" y="5925278"/>
            <a:ext cx="1545336" cy="69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3" name="Picture 56" descr="Code-Sucks.com - Header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98" y="6405331"/>
            <a:ext cx="954617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4" name="Picture 58" descr="copa_1">
            <a:hlinkClick r:id="rId22"/>
          </p:cNvPr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3" y="1796819"/>
            <a:ext cx="3735916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5" name="Picture 61" descr="csu_2012_logo"/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531" y="4197086"/>
            <a:ext cx="2607733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6" name="Picture 62" descr="logo WAPA"/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235" y="5637246"/>
            <a:ext cx="1536171" cy="1073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7" name="Picture 6" descr="ousr-logo-II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460" y="5513851"/>
            <a:ext cx="1558025" cy="1344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8" name="Picture 27"/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6309321"/>
            <a:ext cx="187113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9" name="Picture 29" descr="Logo"/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926" y="5733257"/>
            <a:ext cx="2207684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0" name="Picture 27" descr="http://www.zenysro.cz/assets/img/promo1.jpg"/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5253203"/>
            <a:ext cx="24003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1" name="Picture 28" descr="Logo PoslaneckÃ¡ snÄmovna Parlamentu ÄeskÃ© republiky"/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3044958"/>
            <a:ext cx="3898900" cy="1028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895" y="2769506"/>
            <a:ext cx="3370745" cy="6594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715" y="3667188"/>
            <a:ext cx="3782928" cy="8179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13" y="4581128"/>
            <a:ext cx="3393792" cy="8640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897" y="2462754"/>
            <a:ext cx="2026526" cy="94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290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8"/>
          <p:cNvSpPr txBox="1">
            <a:spLocks noChangeArrowheads="1"/>
          </p:cNvSpPr>
          <p:nvPr/>
        </p:nvSpPr>
        <p:spPr bwMode="auto">
          <a:xfrm>
            <a:off x="492919" y="429045"/>
            <a:ext cx="3359513" cy="81067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867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Země    Živitelka</a:t>
            </a:r>
          </a:p>
          <a:p>
            <a:pPr algn="ctr">
              <a:spcBef>
                <a:spcPct val="50000"/>
              </a:spcBef>
              <a:defRPr/>
            </a:pPr>
            <a:r>
              <a:rPr lang="cs-CZ" sz="1867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České  Budějovice</a:t>
            </a:r>
          </a:p>
        </p:txBody>
      </p:sp>
      <p:pic>
        <p:nvPicPr>
          <p:cNvPr id="9219" name="Picture 9" descr="uojzč log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799" y="470960"/>
            <a:ext cx="1502409" cy="768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7152120" y="188642"/>
            <a:ext cx="3359513" cy="81067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867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Zahrada   </a:t>
            </a:r>
            <a:r>
              <a:rPr lang="cs-CZ" sz="1867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čech</a:t>
            </a:r>
            <a:endParaRPr lang="cs-CZ" sz="1867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cs-CZ" sz="1867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litoměřice</a:t>
            </a:r>
            <a:endParaRPr lang="cs-CZ" sz="1867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3" name="Picture 6" descr="uos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895" y="188642"/>
            <a:ext cx="1144678" cy="81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85" y="1557312"/>
            <a:ext cx="6629400" cy="496152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972" y="1116623"/>
            <a:ext cx="4886601" cy="563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1073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Logo_SUOŠD-nové0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072" y="224144"/>
            <a:ext cx="1046137" cy="73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29373" y="164637"/>
            <a:ext cx="2794701" cy="81067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867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Zemědělec</a:t>
            </a:r>
          </a:p>
          <a:p>
            <a:pPr algn="ctr">
              <a:spcBef>
                <a:spcPct val="50000"/>
              </a:spcBef>
              <a:defRPr/>
            </a:pPr>
            <a:r>
              <a:rPr lang="cs-CZ" sz="1867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Lysá  nad  </a:t>
            </a:r>
            <a:r>
              <a:rPr lang="cs-CZ" sz="1867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labem</a:t>
            </a:r>
            <a:endParaRPr lang="cs-CZ" sz="1867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304858" y="148425"/>
            <a:ext cx="1774306" cy="81067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867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Flóra</a:t>
            </a:r>
          </a:p>
          <a:p>
            <a:pPr algn="ctr">
              <a:spcBef>
                <a:spcPct val="50000"/>
              </a:spcBef>
              <a:defRPr/>
            </a:pPr>
            <a:r>
              <a:rPr lang="cs-CZ" sz="1867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olomouc</a:t>
            </a:r>
            <a:endParaRPr lang="cs-CZ" sz="1867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52" name="Picture 12" descr="šsou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752" y="1445415"/>
            <a:ext cx="70908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4" name="Picture 6" descr="vcou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964" y="267904"/>
            <a:ext cx="1056117" cy="571712"/>
          </a:xfrm>
          <a:prstGeom prst="rect">
            <a:avLst/>
          </a:prstGeom>
          <a:noFill/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9" y="1124745"/>
            <a:ext cx="4145064" cy="561953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726" y="2778369"/>
            <a:ext cx="7066102" cy="3965908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6"/>
          <a:stretch/>
        </p:blipFill>
        <p:spPr>
          <a:xfrm>
            <a:off x="8548881" y="148425"/>
            <a:ext cx="3329527" cy="3107570"/>
          </a:xfrm>
          <a:prstGeom prst="rect">
            <a:avLst/>
          </a:prstGeom>
        </p:spPr>
      </p:pic>
      <p:pic>
        <p:nvPicPr>
          <p:cNvPr id="11" name="Picture 6" descr="ousr-logo-II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368" y="1059242"/>
            <a:ext cx="992289" cy="856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228" y="2090058"/>
            <a:ext cx="2545346" cy="986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99702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2" y="106707"/>
            <a:ext cx="3374798" cy="184202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52" y="4203710"/>
            <a:ext cx="3346278" cy="250554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4"/>
          <a:stretch/>
        </p:blipFill>
        <p:spPr>
          <a:xfrm>
            <a:off x="6117467" y="389618"/>
            <a:ext cx="2762774" cy="14947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5930" y="84775"/>
            <a:ext cx="2463865" cy="199523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560" y="4151675"/>
            <a:ext cx="4429934" cy="231604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286" y="4666299"/>
            <a:ext cx="3918631" cy="210853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9" t="7733" r="25629" b="23797"/>
          <a:stretch/>
        </p:blipFill>
        <p:spPr>
          <a:xfrm>
            <a:off x="9415397" y="2512990"/>
            <a:ext cx="2691520" cy="182260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913" y="174940"/>
            <a:ext cx="3149004" cy="174357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2" y="2160311"/>
            <a:ext cx="3075083" cy="1707558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4" r="8632"/>
          <a:stretch/>
        </p:blipFill>
        <p:spPr>
          <a:xfrm>
            <a:off x="3273407" y="2241279"/>
            <a:ext cx="3481754" cy="182238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3953" y="2006527"/>
            <a:ext cx="2460746" cy="1779563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615" y="3921609"/>
            <a:ext cx="675970" cy="69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536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Obrázek 3" descr="168655797441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892" y="2285999"/>
            <a:ext cx="5826369" cy="436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3" descr="168655826028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4" y="96715"/>
            <a:ext cx="6158523" cy="346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27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4859</TotalTime>
  <Words>637</Words>
  <Application>Microsoft Office PowerPoint</Application>
  <PresentationFormat>Širokoúhlá obrazovka</PresentationFormat>
  <Paragraphs>111</Paragraphs>
  <Slides>49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8" baseType="lpstr">
      <vt:lpstr>Arial</vt:lpstr>
      <vt:lpstr>Arial Black</vt:lpstr>
      <vt:lpstr>Calibri</vt:lpstr>
      <vt:lpstr>Calibri Light</vt:lpstr>
      <vt:lpstr>Montserrat Light</vt:lpstr>
      <vt:lpstr>Times New Roman</vt:lpstr>
      <vt:lpstr>var(--altFont)</vt:lpstr>
      <vt:lpstr>Wingdings</vt:lpstr>
      <vt:lpstr>Motiv Office</vt:lpstr>
      <vt:lpstr>Význam a činnost Ovocnářské unie ČR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Zapojení Ovocnářské unie na nevládní úrovni v rámci předsednictví ČR v Radě EU</vt:lpstr>
      <vt:lpstr>Prezentace aplikace PowerPoint</vt:lpstr>
      <vt:lpstr>Prezentace aplikace PowerPoint</vt:lpstr>
      <vt:lpstr>Prezentace aplikace PowerPoint</vt:lpstr>
      <vt:lpstr> Projekty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Ovocnářství v ČR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Správce</dc:creator>
  <cp:lastModifiedBy>Správce</cp:lastModifiedBy>
  <cp:revision>397</cp:revision>
  <dcterms:created xsi:type="dcterms:W3CDTF">2023-11-29T10:02:17Z</dcterms:created>
  <dcterms:modified xsi:type="dcterms:W3CDTF">2024-12-03T15:18:38Z</dcterms:modified>
</cp:coreProperties>
</file>