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3" r:id="rId4"/>
    <p:sldId id="257" r:id="rId5"/>
    <p:sldId id="270" r:id="rId6"/>
    <p:sldId id="258" r:id="rId7"/>
    <p:sldId id="261" r:id="rId8"/>
    <p:sldId id="260" r:id="rId9"/>
    <p:sldId id="262" r:id="rId10"/>
    <p:sldId id="275" r:id="rId11"/>
    <p:sldId id="273" r:id="rId12"/>
    <p:sldId id="272" r:id="rId13"/>
    <p:sldId id="269" r:id="rId14"/>
    <p:sldId id="266" r:id="rId15"/>
    <p:sldId id="268" r:id="rId16"/>
    <p:sldId id="267" r:id="rId17"/>
    <p:sldId id="276" r:id="rId18"/>
    <p:sldId id="277" r:id="rId19"/>
    <p:sldId id="264" r:id="rId20"/>
    <p:sldId id="265" r:id="rId21"/>
    <p:sldId id="271" r:id="rId22"/>
    <p:sldId id="274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ik\Desktop\V&#253;ro&#269;n&#237;%20zpr&#225;vy%20L&#268;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9621153205201"/>
          <c:y val="0.12835379402288632"/>
          <c:w val="0.87538329074547261"/>
          <c:h val="0.69162274980199334"/>
        </c:manualLayout>
      </c:layout>
      <c:barChart>
        <c:barDir val="col"/>
        <c:grouping val="clustered"/>
        <c:varyColors val="0"/>
        <c:ser>
          <c:idx val="0"/>
          <c:order val="0"/>
          <c:tx>
            <c:v>Zalesňování celkem</c:v>
          </c:tx>
          <c:spPr>
            <a:solidFill>
              <a:srgbClr val="ED7D31"/>
            </a:solidFill>
            <a:ln>
              <a:noFill/>
            </a:ln>
          </c:spPr>
          <c:invertIfNegative val="0"/>
          <c:cat>
            <c:numLit>
              <c:formatCode>General</c:formatCode>
              <c:ptCount val="13"/>
              <c:pt idx="0">
                <c:v>2010</c:v>
              </c:pt>
              <c:pt idx="1">
                <c:v>2011</c:v>
              </c:pt>
              <c:pt idx="2">
                <c:v>2012</c:v>
              </c:pt>
              <c:pt idx="3">
                <c:v>2013</c:v>
              </c:pt>
              <c:pt idx="4">
                <c:v>2014</c:v>
              </c:pt>
              <c:pt idx="5">
                <c:v>2015</c:v>
              </c:pt>
              <c:pt idx="6">
                <c:v>2016</c:v>
              </c:pt>
              <c:pt idx="7">
                <c:v>2017</c:v>
              </c:pt>
              <c:pt idx="8">
                <c:v>2018</c:v>
              </c:pt>
              <c:pt idx="9">
                <c:v>2019</c:v>
              </c:pt>
              <c:pt idx="10">
                <c:v>2020</c:v>
              </c:pt>
              <c:pt idx="11">
                <c:v>2021</c:v>
              </c:pt>
              <c:pt idx="12">
                <c:v>2022</c:v>
              </c:pt>
            </c:numLit>
          </c:cat>
          <c:val>
            <c:numLit>
              <c:formatCode>General</c:formatCode>
              <c:ptCount val="13"/>
              <c:pt idx="0">
                <c:v>21859</c:v>
              </c:pt>
              <c:pt idx="1">
                <c:v>21755</c:v>
              </c:pt>
              <c:pt idx="2">
                <c:v>19903</c:v>
              </c:pt>
              <c:pt idx="3">
                <c:v>19920</c:v>
              </c:pt>
              <c:pt idx="4">
                <c:v>20203</c:v>
              </c:pt>
              <c:pt idx="5">
                <c:v>18797</c:v>
              </c:pt>
              <c:pt idx="6">
                <c:v>19929</c:v>
              </c:pt>
              <c:pt idx="7">
                <c:v>19973</c:v>
              </c:pt>
              <c:pt idx="8">
                <c:v>21245</c:v>
              </c:pt>
              <c:pt idx="9">
                <c:v>28670.240000000005</c:v>
              </c:pt>
              <c:pt idx="10">
                <c:v>33670.769999999997</c:v>
              </c:pt>
              <c:pt idx="11">
                <c:v>40679.15</c:v>
              </c:pt>
              <c:pt idx="12">
                <c:v>39969.69</c:v>
              </c:pt>
            </c:numLit>
          </c:val>
          <c:extLst>
            <c:ext xmlns:c16="http://schemas.microsoft.com/office/drawing/2014/chart" uri="{C3380CC4-5D6E-409C-BE32-E72D297353CC}">
              <c16:uniqueId val="{00000000-CCF1-4CF7-8410-F061C3DB6760}"/>
            </c:ext>
          </c:extLst>
        </c:ser>
        <c:ser>
          <c:idx val="1"/>
          <c:order val="1"/>
          <c:tx>
            <c:v>jehličnany</c:v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numLit>
              <c:formatCode>General</c:formatCode>
              <c:ptCount val="13"/>
              <c:pt idx="0">
                <c:v>2010</c:v>
              </c:pt>
              <c:pt idx="1">
                <c:v>2011</c:v>
              </c:pt>
              <c:pt idx="2">
                <c:v>2012</c:v>
              </c:pt>
              <c:pt idx="3">
                <c:v>2013</c:v>
              </c:pt>
              <c:pt idx="4">
                <c:v>2014</c:v>
              </c:pt>
              <c:pt idx="5">
                <c:v>2015</c:v>
              </c:pt>
              <c:pt idx="6">
                <c:v>2016</c:v>
              </c:pt>
              <c:pt idx="7">
                <c:v>2017</c:v>
              </c:pt>
              <c:pt idx="8">
                <c:v>2018</c:v>
              </c:pt>
              <c:pt idx="9">
                <c:v>2019</c:v>
              </c:pt>
              <c:pt idx="10">
                <c:v>2020</c:v>
              </c:pt>
              <c:pt idx="11">
                <c:v>2021</c:v>
              </c:pt>
              <c:pt idx="12">
                <c:v>2022</c:v>
              </c:pt>
            </c:numLit>
          </c:cat>
          <c:val>
            <c:numLit>
              <c:formatCode>General</c:formatCode>
              <c:ptCount val="13"/>
              <c:pt idx="0">
                <c:v>12967</c:v>
              </c:pt>
              <c:pt idx="1">
                <c:v>13363</c:v>
              </c:pt>
              <c:pt idx="2">
                <c:v>12290</c:v>
              </c:pt>
              <c:pt idx="3">
                <c:v>12101</c:v>
              </c:pt>
              <c:pt idx="4">
                <c:v>12410</c:v>
              </c:pt>
              <c:pt idx="5">
                <c:v>11551</c:v>
              </c:pt>
              <c:pt idx="6">
                <c:v>11881</c:v>
              </c:pt>
              <c:pt idx="7">
                <c:v>11523</c:v>
              </c:pt>
              <c:pt idx="8">
                <c:v>11740</c:v>
              </c:pt>
              <c:pt idx="9">
                <c:v>13954.170000000002</c:v>
              </c:pt>
              <c:pt idx="10">
                <c:v>16406.929999999997</c:v>
              </c:pt>
              <c:pt idx="11">
                <c:v>19501.280000000002</c:v>
              </c:pt>
              <c:pt idx="12">
                <c:v>20206.350000000002</c:v>
              </c:pt>
            </c:numLit>
          </c:val>
          <c:extLst>
            <c:ext xmlns:c16="http://schemas.microsoft.com/office/drawing/2014/chart" uri="{C3380CC4-5D6E-409C-BE32-E72D297353CC}">
              <c16:uniqueId val="{00000001-CCF1-4CF7-8410-F061C3DB6760}"/>
            </c:ext>
          </c:extLst>
        </c:ser>
        <c:ser>
          <c:idx val="2"/>
          <c:order val="2"/>
          <c:tx>
            <c:v>listnáče</c:v>
          </c:tx>
          <c:spPr>
            <a:solidFill>
              <a:srgbClr val="70AD47"/>
            </a:solidFill>
            <a:ln>
              <a:noFill/>
            </a:ln>
          </c:spPr>
          <c:invertIfNegative val="0"/>
          <c:cat>
            <c:numLit>
              <c:formatCode>General</c:formatCode>
              <c:ptCount val="13"/>
              <c:pt idx="0">
                <c:v>2010</c:v>
              </c:pt>
              <c:pt idx="1">
                <c:v>2011</c:v>
              </c:pt>
              <c:pt idx="2">
                <c:v>2012</c:v>
              </c:pt>
              <c:pt idx="3">
                <c:v>2013</c:v>
              </c:pt>
              <c:pt idx="4">
                <c:v>2014</c:v>
              </c:pt>
              <c:pt idx="5">
                <c:v>2015</c:v>
              </c:pt>
              <c:pt idx="6">
                <c:v>2016</c:v>
              </c:pt>
              <c:pt idx="7">
                <c:v>2017</c:v>
              </c:pt>
              <c:pt idx="8">
                <c:v>2018</c:v>
              </c:pt>
              <c:pt idx="9">
                <c:v>2019</c:v>
              </c:pt>
              <c:pt idx="10">
                <c:v>2020</c:v>
              </c:pt>
              <c:pt idx="11">
                <c:v>2021</c:v>
              </c:pt>
              <c:pt idx="12">
                <c:v>2022</c:v>
              </c:pt>
            </c:numLit>
          </c:cat>
          <c:val>
            <c:numLit>
              <c:formatCode>General</c:formatCode>
              <c:ptCount val="13"/>
              <c:pt idx="0">
                <c:v>8892</c:v>
              </c:pt>
              <c:pt idx="1">
                <c:v>8392</c:v>
              </c:pt>
              <c:pt idx="2">
                <c:v>7613</c:v>
              </c:pt>
              <c:pt idx="3">
                <c:v>7819</c:v>
              </c:pt>
              <c:pt idx="4">
                <c:v>7793</c:v>
              </c:pt>
              <c:pt idx="5">
                <c:v>7246</c:v>
              </c:pt>
              <c:pt idx="6">
                <c:v>8048</c:v>
              </c:pt>
              <c:pt idx="7">
                <c:v>8450</c:v>
              </c:pt>
              <c:pt idx="8">
                <c:v>9505</c:v>
              </c:pt>
              <c:pt idx="9">
                <c:v>14716.070000000002</c:v>
              </c:pt>
              <c:pt idx="10">
                <c:v>17263.84</c:v>
              </c:pt>
              <c:pt idx="11">
                <c:v>21177.870000000003</c:v>
              </c:pt>
              <c:pt idx="12">
                <c:v>19763.34</c:v>
              </c:pt>
            </c:numLit>
          </c:val>
          <c:extLst>
            <c:ext xmlns:c16="http://schemas.microsoft.com/office/drawing/2014/chart" uri="{C3380CC4-5D6E-409C-BE32-E72D297353CC}">
              <c16:uniqueId val="{00000002-CCF1-4CF7-8410-F061C3DB67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890688"/>
        <c:axId val="187888768"/>
      </c:barChart>
      <c:valAx>
        <c:axId val="187888768"/>
        <c:scaling>
          <c:orientation val="minMax"/>
        </c:scaling>
        <c:delete val="0"/>
        <c:axPos val="l"/>
        <c:majorGridlines>
          <c:spPr>
            <a:ln w="9528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vert="horz" lIns="0" tIns="0" rIns="0" bIns="0"/>
              <a:lstStyle/>
              <a:p>
                <a:pPr marL="0" marR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1" i="0" u="none" strike="noStrike" kern="1200" baseline="0">
                    <a:solidFill>
                      <a:srgbClr val="00B050"/>
                    </a:solidFill>
                    <a:latin typeface="Times New Roman" pitchFamily="18"/>
                    <a:cs typeface="Times New Roman" pitchFamily="18"/>
                  </a:defRPr>
                </a:pPr>
                <a:r>
                  <a:rPr lang="cs-CZ" sz="1600" b="1" i="0" u="none" strike="noStrike" kern="1200" cap="none" spc="0" baseline="0" dirty="0">
                    <a:solidFill>
                      <a:srgbClr val="00B050"/>
                    </a:solidFill>
                    <a:uFillTx/>
                    <a:latin typeface="Times New Roman" pitchFamily="18"/>
                    <a:cs typeface="Times New Roman" pitchFamily="18"/>
                  </a:rPr>
                  <a:t>Plocha (ha)</a:t>
                </a:r>
                <a:br>
                  <a:rPr lang="cs-CZ" sz="1800" b="1" i="0" u="none" strike="noStrike" kern="1200" cap="none" spc="0" baseline="0" dirty="0">
                    <a:solidFill>
                      <a:srgbClr val="00B050"/>
                    </a:solidFill>
                    <a:uFillTx/>
                    <a:latin typeface="Times New Roman" pitchFamily="18"/>
                    <a:cs typeface="Times New Roman" pitchFamily="18"/>
                  </a:rPr>
                </a:br>
                <a:endParaRPr lang="cs-CZ" sz="1800" b="1" i="0" u="none" strike="noStrike" kern="1200" cap="none" spc="0" baseline="0" dirty="0">
                  <a:solidFill>
                    <a:srgbClr val="00B050"/>
                  </a:solidFill>
                  <a:uFillTx/>
                  <a:latin typeface="Times New Roman" pitchFamily="18"/>
                  <a:cs typeface="Times New Roman" pitchFamily="18"/>
                </a:endParaRPr>
              </a:p>
            </c:rich>
          </c:tx>
          <c:layout>
            <c:manualLayout>
              <c:xMode val="edge"/>
              <c:yMode val="edge"/>
              <c:x val="8.9623425534416292E-3"/>
              <c:y val="3.2176980335518274E-2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cs-CZ"/>
          </a:p>
        </c:txPr>
        <c:crossAx val="187890688"/>
        <c:crosses val="autoZero"/>
        <c:crossBetween val="between"/>
      </c:valAx>
      <c:catAx>
        <c:axId val="187890688"/>
        <c:scaling>
          <c:orientation val="minMax"/>
        </c:scaling>
        <c:delete val="0"/>
        <c:axPos val="b"/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1" i="0" u="none" strike="noStrike" kern="1200" baseline="0">
                    <a:solidFill>
                      <a:srgbClr val="00B050"/>
                    </a:solidFill>
                    <a:latin typeface="Times New Roman" pitchFamily="18"/>
                    <a:cs typeface="Times New Roman" pitchFamily="18"/>
                  </a:defRPr>
                </a:pPr>
                <a:r>
                  <a:rPr lang="cs-CZ" sz="1800" b="1" i="0" u="none" strike="noStrike" kern="1200" cap="none" spc="0" baseline="0">
                    <a:solidFill>
                      <a:srgbClr val="00B050"/>
                    </a:solidFill>
                    <a:uFillTx/>
                    <a:latin typeface="Times New Roman" pitchFamily="18"/>
                    <a:cs typeface="Times New Roman" pitchFamily="18"/>
                  </a:rPr>
                  <a:t>Roky</a:t>
                </a:r>
              </a:p>
            </c:rich>
          </c:tx>
          <c:layout>
            <c:manualLayout>
              <c:xMode val="edge"/>
              <c:yMode val="edge"/>
              <c:x val="0.48050122391772437"/>
              <c:y val="0.9423338764159499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noFill/>
          <a:ln w="9528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cs-CZ"/>
          </a:p>
        </c:txPr>
        <c:crossAx val="187888768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  <a:ln>
          <a:noFill/>
        </a:ln>
      </c:spPr>
    </c:plotArea>
    <c:legend>
      <c:legendPos val="t"/>
      <c:layout>
        <c:manualLayout>
          <c:xMode val="edge"/>
          <c:yMode val="edge"/>
          <c:x val="0.19120597374640716"/>
          <c:y val="4.9048985596582467E-2"/>
          <c:w val="0.63367717019836134"/>
          <c:h val="6.877224079479384E-2"/>
        </c:manualLayout>
      </c:layout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800" b="0" i="0" u="none" strike="noStrike" kern="1200" baseline="0">
              <a:solidFill>
                <a:srgbClr val="595959"/>
              </a:solidFill>
              <a:latin typeface="Times New Roman" pitchFamily="18"/>
              <a:cs typeface="Times New Roman" pitchFamily="18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8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cs-CZ" sz="1800" b="0" i="0" u="none" strike="noStrike" kern="1200" baseline="0">
          <a:solidFill>
            <a:srgbClr val="000000"/>
          </a:solidFill>
          <a:latin typeface="Calibri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400" b="0" i="0" u="none" strike="noStrike" kern="1200" cap="none" spc="5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LČR </a:t>
            </a:r>
            <a:r>
              <a:rPr lang="cs-CZ"/>
              <a:t>obnova lesa  2009 - 2023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0"/>
      <c:rotY val="30"/>
      <c:depthPercent val="8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0853948497652808E-2"/>
          <c:y val="0.10078259668342372"/>
          <c:w val="0.9369980834797943"/>
          <c:h val="0.78197123944341607"/>
        </c:manualLayout>
      </c:layout>
      <c:area3DChart>
        <c:grouping val="standard"/>
        <c:varyColors val="0"/>
        <c:ser>
          <c:idx val="0"/>
          <c:order val="0"/>
          <c:tx>
            <c:strRef>
              <c:f>List2!$A$2</c:f>
              <c:strCache>
                <c:ptCount val="1"/>
                <c:pt idx="0">
                  <c:v>první (umělá a přirozená) obnova celkem (ha)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6">
                  <a:lumMod val="75000"/>
                </a:schemeClr>
              </a:solidFill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cat>
            <c:numRef>
              <c:f>List2!$B$1:$P$1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List2!$B$2:$P$2</c:f>
              <c:numCache>
                <c:formatCode>#,##0</c:formatCode>
                <c:ptCount val="15"/>
                <c:pt idx="0">
                  <c:v>11437</c:v>
                </c:pt>
                <c:pt idx="1">
                  <c:v>11981</c:v>
                </c:pt>
                <c:pt idx="2">
                  <c:v>11996</c:v>
                </c:pt>
                <c:pt idx="3">
                  <c:v>11364</c:v>
                </c:pt>
                <c:pt idx="4">
                  <c:v>11786</c:v>
                </c:pt>
                <c:pt idx="5">
                  <c:v>11255</c:v>
                </c:pt>
                <c:pt idx="6">
                  <c:v>9199</c:v>
                </c:pt>
                <c:pt idx="7">
                  <c:v>9077</c:v>
                </c:pt>
                <c:pt idx="8">
                  <c:v>8406</c:v>
                </c:pt>
                <c:pt idx="9">
                  <c:v>8217</c:v>
                </c:pt>
                <c:pt idx="10">
                  <c:v>10924</c:v>
                </c:pt>
                <c:pt idx="11">
                  <c:v>14446</c:v>
                </c:pt>
                <c:pt idx="12">
                  <c:v>19980</c:v>
                </c:pt>
                <c:pt idx="13">
                  <c:v>17566</c:v>
                </c:pt>
                <c:pt idx="14">
                  <c:v>13650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80-449E-B889-DA043191DC98}"/>
            </c:ext>
          </c:extLst>
        </c:ser>
        <c:ser>
          <c:idx val="1"/>
          <c:order val="1"/>
          <c:tx>
            <c:strRef>
              <c:f>List2!$A$3</c:f>
              <c:strCache>
                <c:ptCount val="1"/>
                <c:pt idx="0">
                  <c:v>holina ke konci roku (ha)</c:v>
                </c:pt>
              </c:strCache>
            </c:strRef>
          </c:tx>
          <c:spPr>
            <a:solidFill>
              <a:schemeClr val="accent2">
                <a:alpha val="35000"/>
              </a:schemeClr>
            </a:solidFill>
            <a:ln w="9525">
              <a:solidFill>
                <a:schemeClr val="accent2"/>
              </a:solidFill>
            </a:ln>
            <a:effectLst/>
            <a:sp3d contourW="9525">
              <a:contourClr>
                <a:schemeClr val="accent2"/>
              </a:contourClr>
            </a:sp3d>
          </c:spPr>
          <c:cat>
            <c:numRef>
              <c:f>List2!$B$1:$P$1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List2!$B$3:$P$3</c:f>
              <c:numCache>
                <c:formatCode>#,##0</c:formatCode>
                <c:ptCount val="15"/>
                <c:pt idx="0">
                  <c:v>13894</c:v>
                </c:pt>
                <c:pt idx="1">
                  <c:v>13697</c:v>
                </c:pt>
                <c:pt idx="2">
                  <c:v>13224</c:v>
                </c:pt>
                <c:pt idx="3">
                  <c:v>13631</c:v>
                </c:pt>
                <c:pt idx="4">
                  <c:v>13001</c:v>
                </c:pt>
                <c:pt idx="5">
                  <c:v>12149</c:v>
                </c:pt>
                <c:pt idx="6">
                  <c:v>11490</c:v>
                </c:pt>
                <c:pt idx="7">
                  <c:v>11292</c:v>
                </c:pt>
                <c:pt idx="8">
                  <c:v>12294</c:v>
                </c:pt>
                <c:pt idx="9">
                  <c:v>18394</c:v>
                </c:pt>
                <c:pt idx="10">
                  <c:v>30585</c:v>
                </c:pt>
                <c:pt idx="11">
                  <c:v>38508</c:v>
                </c:pt>
                <c:pt idx="12">
                  <c:v>36236</c:v>
                </c:pt>
                <c:pt idx="13">
                  <c:v>31371</c:v>
                </c:pt>
                <c:pt idx="14">
                  <c:v>25874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80-449E-B889-DA043191D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053568"/>
        <c:axId val="189063552"/>
        <c:axId val="187857536"/>
      </c:area3DChart>
      <c:catAx>
        <c:axId val="18905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>
            <a:solidFill>
              <a:schemeClr val="tx1">
                <a:lumMod val="5000"/>
                <a:lumOff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9063552"/>
        <c:crosses val="autoZero"/>
        <c:auto val="1"/>
        <c:lblAlgn val="ctr"/>
        <c:lblOffset val="100"/>
        <c:noMultiLvlLbl val="0"/>
      </c:catAx>
      <c:valAx>
        <c:axId val="18906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9525">
            <a:solidFill>
              <a:schemeClr val="tx1">
                <a:lumMod val="5000"/>
                <a:lumOff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9053568"/>
        <c:crosses val="autoZero"/>
        <c:crossBetween val="midCat"/>
      </c:valAx>
      <c:serAx>
        <c:axId val="187857536"/>
        <c:scaling>
          <c:orientation val="minMax"/>
        </c:scaling>
        <c:delete val="1"/>
        <c:axPos val="b"/>
        <c:majorTickMark val="none"/>
        <c:minorTickMark val="none"/>
        <c:tickLblPos val="nextTo"/>
        <c:crossAx val="189063552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11E0654-FAD6-4819-A78F-5D97A513EEAC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9FDF3D2-6723-4009-BC16-8DACD7DC8C0A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0654-FAD6-4819-A78F-5D97A513EEAC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F3D2-6723-4009-BC16-8DACD7DC8C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0654-FAD6-4819-A78F-5D97A513EEAC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F3D2-6723-4009-BC16-8DACD7DC8C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0654-FAD6-4819-A78F-5D97A513EEAC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F3D2-6723-4009-BC16-8DACD7DC8C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0654-FAD6-4819-A78F-5D97A513EEAC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F3D2-6723-4009-BC16-8DACD7DC8C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0654-FAD6-4819-A78F-5D97A513EEAC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F3D2-6723-4009-BC16-8DACD7DC8C0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0654-FAD6-4819-A78F-5D97A513EEAC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F3D2-6723-4009-BC16-8DACD7DC8C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0654-FAD6-4819-A78F-5D97A513EEAC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F3D2-6723-4009-BC16-8DACD7DC8C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0654-FAD6-4819-A78F-5D97A513EEAC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F3D2-6723-4009-BC16-8DACD7DC8C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0654-FAD6-4819-A78F-5D97A513EEAC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F3D2-6723-4009-BC16-8DACD7DC8C0A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0654-FAD6-4819-A78F-5D97A513EEAC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F3D2-6723-4009-BC16-8DACD7DC8C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11E0654-FAD6-4819-A78F-5D97A513EEAC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9FDF3D2-6723-4009-BC16-8DACD7DC8C0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pn@lesoskolky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lesoskolky.cz/" TargetMode="External"/><Relationship Id="rId4" Type="http://schemas.openxmlformats.org/officeDocument/2006/relationships/hyperlink" Target="mailto:info@lesoskolky.cz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lesniskolky" TargetMode="External"/><Relationship Id="rId2" Type="http://schemas.openxmlformats.org/officeDocument/2006/relationships/hyperlink" Target="http://www.lesniskolky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instagram.com/lesniskolky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16016" y="2852936"/>
            <a:ext cx="3313355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Činnost a poslání Sdružení lesních školkařů ČR, </a:t>
            </a:r>
            <a:r>
              <a:rPr lang="cs-CZ" dirty="0" err="1"/>
              <a:t>z.s</a:t>
            </a:r>
            <a:r>
              <a:rPr lang="cs-CZ" dirty="0"/>
              <a:t>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16016" y="4941168"/>
            <a:ext cx="3309803" cy="864096"/>
          </a:xfrm>
        </p:spPr>
        <p:txBody>
          <a:bodyPr/>
          <a:lstStyle/>
          <a:p>
            <a:pPr algn="ctr"/>
            <a:r>
              <a:rPr lang="cs-CZ" dirty="0"/>
              <a:t>Ing. Přemysl Němec, MBA</a:t>
            </a:r>
          </a:p>
          <a:p>
            <a:pPr algn="ctr"/>
            <a:r>
              <a:rPr lang="cs-CZ" sz="1600" dirty="0"/>
              <a:t>Předseda sdružení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076056" y="548680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Mendelova univerzita v Brně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5.12.2024</a:t>
            </a:r>
          </a:p>
        </p:txBody>
      </p:sp>
      <p:pic>
        <p:nvPicPr>
          <p:cNvPr id="2050" name="Picture 2" descr="C:\Users\Nemecp\Documents\1_práce\SLŠ\Nové logo\Logo vert zelen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08" y="1484784"/>
            <a:ext cx="3696072" cy="342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512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Aktivity sdružení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3035" y="2132856"/>
            <a:ext cx="6777317" cy="3508977"/>
          </a:xfrm>
        </p:spPr>
        <p:txBody>
          <a:bodyPr>
            <a:normAutofit/>
          </a:bodyPr>
          <a:lstStyle/>
          <a:p>
            <a:r>
              <a:rPr lang="cs-CZ" sz="2000" dirty="0"/>
              <a:t>Seminář „Aktuální problematika lesního školkařství“.</a:t>
            </a:r>
          </a:p>
          <a:p>
            <a:pPr marL="68580" indent="0">
              <a:buNone/>
            </a:pPr>
            <a:endParaRPr lang="cs-CZ" sz="2000" dirty="0"/>
          </a:p>
          <a:p>
            <a:r>
              <a:rPr lang="cs-CZ" sz="2000" dirty="0"/>
              <a:t>Odborné exkurze (zahraničí 1 x za 2 roky).</a:t>
            </a:r>
          </a:p>
          <a:p>
            <a:pPr marL="68580" indent="0">
              <a:buNone/>
            </a:pPr>
            <a:endParaRPr lang="cs-CZ" sz="2000" dirty="0"/>
          </a:p>
          <a:p>
            <a:r>
              <a:rPr lang="cs-CZ" sz="2000" dirty="0"/>
              <a:t>Pravidelná jednání s </a:t>
            </a:r>
            <a:r>
              <a:rPr lang="cs-CZ" sz="2000" dirty="0" err="1"/>
              <a:t>MZe</a:t>
            </a:r>
            <a:r>
              <a:rPr lang="cs-CZ" sz="2000" dirty="0"/>
              <a:t>, SVOL, LČR </a:t>
            </a:r>
            <a:r>
              <a:rPr lang="cs-CZ" sz="2000" dirty="0" err="1"/>
              <a:t>s.p</a:t>
            </a:r>
            <a:r>
              <a:rPr lang="cs-CZ" sz="2000" dirty="0"/>
              <a:t>., ÚKZÚZ.</a:t>
            </a:r>
          </a:p>
          <a:p>
            <a:endParaRPr lang="cs-CZ" sz="2000" dirty="0"/>
          </a:p>
          <a:p>
            <a:r>
              <a:rPr lang="cs-CZ" sz="2000" dirty="0"/>
              <a:t>Připomínkování nových právních norem.</a:t>
            </a:r>
          </a:p>
          <a:p>
            <a:pPr marL="68580" indent="0">
              <a:buNone/>
            </a:pPr>
            <a:endParaRPr lang="cs-CZ" dirty="0"/>
          </a:p>
        </p:txBody>
      </p:sp>
      <p:pic>
        <p:nvPicPr>
          <p:cNvPr id="4" name="Picture 2" descr="C:\Users\Nemecp\Documents\1_práce\SLŠ\Nové logo\Logo horiz zelen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2880320" cy="5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23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Úspěchy sdružení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3035" y="2132856"/>
            <a:ext cx="6777317" cy="3508977"/>
          </a:xfrm>
        </p:spPr>
        <p:txBody>
          <a:bodyPr>
            <a:normAutofit/>
          </a:bodyPr>
          <a:lstStyle/>
          <a:p>
            <a:r>
              <a:rPr lang="cs-CZ" sz="2000" dirty="0"/>
              <a:t>Bezúplatné čerpání povrchové vody. </a:t>
            </a:r>
          </a:p>
          <a:p>
            <a:endParaRPr lang="cs-CZ" sz="2000" dirty="0"/>
          </a:p>
          <a:p>
            <a:r>
              <a:rPr lang="cs-CZ" sz="2000" dirty="0"/>
              <a:t>Kompenzace škod suchem v roce 2018.</a:t>
            </a:r>
          </a:p>
          <a:p>
            <a:pPr marL="68580" indent="0">
              <a:buNone/>
            </a:pPr>
            <a:endParaRPr lang="cs-CZ" sz="2000" dirty="0"/>
          </a:p>
          <a:p>
            <a:r>
              <a:rPr lang="cs-CZ" sz="2000" dirty="0"/>
              <a:t>Kompenzace škod mrazem 2016, 2024.</a:t>
            </a:r>
          </a:p>
          <a:p>
            <a:pPr marL="68580" indent="0">
              <a:buNone/>
            </a:pPr>
            <a:endParaRPr lang="cs-CZ" sz="2000" dirty="0"/>
          </a:p>
          <a:p>
            <a:r>
              <a:rPr lang="cs-CZ" sz="2000" dirty="0"/>
              <a:t>Dotace – Investice do lesních školek (PRV 35.73, 2023-2027).</a:t>
            </a:r>
          </a:p>
        </p:txBody>
      </p:sp>
      <p:pic>
        <p:nvPicPr>
          <p:cNvPr id="4" name="Picture 2" descr="C:\Users\Nemecp\Documents\1_práce\SLŠ\Nové logo\Logo horiz zelen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2880320" cy="5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54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Sdružení aktuálně řeší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Skokové snížení poptávky po SMLD.</a:t>
            </a:r>
          </a:p>
          <a:p>
            <a:endParaRPr lang="cs-CZ" dirty="0"/>
          </a:p>
          <a:p>
            <a:r>
              <a:rPr lang="cs-CZ" dirty="0"/>
              <a:t>Nařízení EU Plant </a:t>
            </a:r>
            <a:r>
              <a:rPr lang="cs-CZ" dirty="0" err="1"/>
              <a:t>Health</a:t>
            </a:r>
            <a:r>
              <a:rPr lang="cs-CZ" dirty="0"/>
              <a:t> (rostlinolékařské pasy).</a:t>
            </a:r>
          </a:p>
          <a:p>
            <a:pPr marL="68580" indent="0">
              <a:buNone/>
            </a:pPr>
            <a:endParaRPr lang="cs-CZ" dirty="0"/>
          </a:p>
          <a:p>
            <a:r>
              <a:rPr lang="cs-CZ" dirty="0"/>
              <a:t>Změna legislativy (Zákon o lesích).</a:t>
            </a:r>
          </a:p>
          <a:p>
            <a:pPr marL="68580" indent="0">
              <a:buNone/>
            </a:pPr>
            <a:endParaRPr lang="cs-CZ" dirty="0"/>
          </a:p>
          <a:p>
            <a:r>
              <a:rPr lang="cs-CZ" dirty="0"/>
              <a:t>Začlenění lesních školek ve struktuře </a:t>
            </a:r>
            <a:r>
              <a:rPr lang="cs-CZ" dirty="0" err="1"/>
              <a:t>MZe</a:t>
            </a:r>
            <a:r>
              <a:rPr lang="cs-CZ" dirty="0"/>
              <a:t>.</a:t>
            </a:r>
          </a:p>
          <a:p>
            <a:pPr marL="68580" indent="0">
              <a:buNone/>
            </a:pPr>
            <a:endParaRPr lang="cs-CZ" dirty="0"/>
          </a:p>
          <a:p>
            <a:r>
              <a:rPr lang="cs-CZ" dirty="0"/>
              <a:t>Síťnatka dubová – invazivní škůdce.</a:t>
            </a:r>
          </a:p>
          <a:p>
            <a:endParaRPr lang="cs-CZ" dirty="0"/>
          </a:p>
          <a:p>
            <a:r>
              <a:rPr lang="cs-CZ" dirty="0"/>
              <a:t>Nové moderní webové stránky.</a:t>
            </a:r>
          </a:p>
          <a:p>
            <a:endParaRPr lang="cs-CZ" dirty="0"/>
          </a:p>
        </p:txBody>
      </p:sp>
      <p:pic>
        <p:nvPicPr>
          <p:cNvPr id="4" name="Picture 2" descr="C:\Users\Nemecp\Documents\1_práce\SLŠ\Nové logo\Logo horiz zelen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2880320" cy="5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76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>
            <a:normAutofit/>
          </a:bodyPr>
          <a:lstStyle/>
          <a:p>
            <a:pPr algn="ctr"/>
            <a:r>
              <a:rPr lang="cs-CZ" sz="2400" dirty="0"/>
              <a:t>Množství SMLD uvedeného do oběhu v letech 2014 - 2023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89433"/>
              </p:ext>
            </p:extLst>
          </p:nvPr>
        </p:nvGraphicFramePr>
        <p:xfrm>
          <a:off x="827584" y="2132859"/>
          <a:ext cx="7488827" cy="40371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8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9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86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86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86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77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03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5679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10509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effectLst/>
                        </a:rPr>
                        <a:t>Hlášení za rok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effectLst/>
                        </a:rPr>
                        <a:t>SM</a:t>
                      </a:r>
                      <a:br>
                        <a:rPr lang="cs-CZ" sz="900" b="1" u="none" strike="noStrike" dirty="0">
                          <a:effectLst/>
                        </a:rPr>
                      </a:br>
                      <a:r>
                        <a:rPr lang="cs-CZ" sz="900" b="1" u="none" strike="noStrike" dirty="0">
                          <a:effectLst/>
                        </a:rPr>
                        <a:t>[tis. ks]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effectLst/>
                        </a:rPr>
                        <a:t>BO</a:t>
                      </a:r>
                      <a:br>
                        <a:rPr lang="cs-CZ" sz="900" b="1" u="none" strike="noStrike" dirty="0">
                          <a:effectLst/>
                        </a:rPr>
                      </a:br>
                      <a:r>
                        <a:rPr lang="cs-CZ" sz="900" b="1" u="none" strike="noStrike" dirty="0">
                          <a:effectLst/>
                        </a:rPr>
                        <a:t>[tis. ks]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effectLst/>
                        </a:rPr>
                        <a:t>JD</a:t>
                      </a:r>
                      <a:br>
                        <a:rPr lang="cs-CZ" sz="900" b="1" u="none" strike="noStrike" dirty="0">
                          <a:effectLst/>
                        </a:rPr>
                      </a:br>
                      <a:r>
                        <a:rPr lang="cs-CZ" sz="900" b="1" u="none" strike="noStrike" dirty="0">
                          <a:effectLst/>
                        </a:rPr>
                        <a:t>[tis. ks]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effectLst/>
                        </a:rPr>
                        <a:t>Ostatní jehličnany</a:t>
                      </a:r>
                      <a:br>
                        <a:rPr lang="cs-CZ" sz="900" b="1" u="none" strike="noStrike" dirty="0">
                          <a:effectLst/>
                        </a:rPr>
                      </a:br>
                      <a:r>
                        <a:rPr lang="cs-CZ" sz="900" b="1" u="none" strike="noStrike" dirty="0">
                          <a:effectLst/>
                        </a:rPr>
                        <a:t>[tis. ks]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effectLst/>
                        </a:rPr>
                        <a:t>BK</a:t>
                      </a:r>
                      <a:br>
                        <a:rPr lang="cs-CZ" sz="900" b="1" u="none" strike="noStrike" dirty="0">
                          <a:effectLst/>
                        </a:rPr>
                      </a:br>
                      <a:r>
                        <a:rPr lang="cs-CZ" sz="900" b="1" u="none" strike="noStrike" dirty="0">
                          <a:effectLst/>
                        </a:rPr>
                        <a:t>[tis. ks]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effectLst/>
                        </a:rPr>
                        <a:t>DB</a:t>
                      </a:r>
                      <a:br>
                        <a:rPr lang="cs-CZ" sz="900" b="1" u="none" strike="noStrike" dirty="0">
                          <a:effectLst/>
                        </a:rPr>
                      </a:br>
                      <a:r>
                        <a:rPr lang="cs-CZ" sz="900" b="1" u="none" strike="noStrike" dirty="0">
                          <a:effectLst/>
                        </a:rPr>
                        <a:t>[tis. ks]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effectLst/>
                        </a:rPr>
                        <a:t>DBZ</a:t>
                      </a:r>
                      <a:br>
                        <a:rPr lang="cs-CZ" sz="900" b="1" u="none" strike="noStrike" dirty="0">
                          <a:effectLst/>
                        </a:rPr>
                      </a:br>
                      <a:r>
                        <a:rPr lang="cs-CZ" sz="900" b="1" u="none" strike="noStrike" dirty="0">
                          <a:effectLst/>
                        </a:rPr>
                        <a:t>[tis. ks]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effectLst/>
                        </a:rPr>
                        <a:t>Ostatní listnáče</a:t>
                      </a:r>
                      <a:br>
                        <a:rPr lang="cs-CZ" sz="900" b="1" u="none" strike="noStrike" dirty="0">
                          <a:effectLst/>
                        </a:rPr>
                      </a:br>
                      <a:r>
                        <a:rPr lang="cs-CZ" sz="900" b="1" u="none" strike="noStrike" dirty="0">
                          <a:effectLst/>
                        </a:rPr>
                        <a:t>[tis. ks]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effectLst/>
                        </a:rPr>
                        <a:t>Jehličnany celkem</a:t>
                      </a:r>
                      <a:br>
                        <a:rPr lang="cs-CZ" sz="900" b="1" u="none" strike="noStrike" dirty="0">
                          <a:effectLst/>
                        </a:rPr>
                      </a:br>
                      <a:r>
                        <a:rPr lang="cs-CZ" sz="900" b="1" u="none" strike="noStrike" dirty="0">
                          <a:effectLst/>
                        </a:rPr>
                        <a:t>[tis. ks]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effectLst/>
                        </a:rPr>
                        <a:t>Listnáče celkem</a:t>
                      </a:r>
                      <a:br>
                        <a:rPr lang="cs-CZ" sz="900" b="1" u="none" strike="noStrike" dirty="0">
                          <a:effectLst/>
                        </a:rPr>
                      </a:br>
                      <a:r>
                        <a:rPr lang="cs-CZ" sz="900" b="1" u="none" strike="noStrike" dirty="0">
                          <a:effectLst/>
                        </a:rPr>
                        <a:t>[tis. ks]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effectLst/>
                        </a:rPr>
                        <a:t>Celkem</a:t>
                      </a:r>
                      <a:br>
                        <a:rPr lang="cs-CZ" sz="900" b="1" u="none" strike="noStrike" dirty="0">
                          <a:effectLst/>
                        </a:rPr>
                      </a:br>
                      <a:r>
                        <a:rPr lang="cs-CZ" sz="900" b="1" u="none" strike="noStrike" dirty="0">
                          <a:effectLst/>
                        </a:rPr>
                        <a:t>[tis. ks]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2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u="none" strike="noStrike" dirty="0">
                          <a:effectLst/>
                        </a:rPr>
                        <a:t>2014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54 539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24 507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8 389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3 214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38 753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16 509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10 150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11 930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90 648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77 342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u="none" strike="noStrike" dirty="0">
                          <a:effectLst/>
                        </a:rPr>
                        <a:t>167 990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2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u="none" strike="noStrike" dirty="0">
                          <a:effectLst/>
                        </a:rPr>
                        <a:t>2015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34 466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20 070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3 751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1 437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30 580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11 824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9 694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8 854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59 724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60 952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u="none" strike="noStrike" dirty="0">
                          <a:effectLst/>
                        </a:rPr>
                        <a:t>120 676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2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u="none" strike="noStrike" dirty="0">
                          <a:effectLst/>
                        </a:rPr>
                        <a:t>2016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39 166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23 189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5 244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2 301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4 024</a:t>
                      </a:r>
                      <a:endParaRPr lang="cs-CZ" sz="9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14 020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11 216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10 066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69 900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39 326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u="none" strike="noStrike" dirty="0">
                          <a:effectLst/>
                        </a:rPr>
                        <a:t>109 226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2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u="none" strike="noStrike" dirty="0">
                          <a:effectLst/>
                        </a:rPr>
                        <a:t>2017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34 558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19 522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5 632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2 748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42 621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15 561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11 984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1 144</a:t>
                      </a:r>
                      <a:endParaRPr lang="cs-CZ" sz="9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62 461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71 311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u="none" strike="noStrike" dirty="0">
                          <a:effectLst/>
                        </a:rPr>
                        <a:t>133 772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2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u="none" strike="noStrike">
                          <a:effectLst/>
                        </a:rPr>
                        <a:t>2018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35 665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21 361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6 104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3 263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50 304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18 600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14 360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13 316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66 392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96 580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u="none" strike="noStrike">
                          <a:effectLst/>
                        </a:rPr>
                        <a:t>162 971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2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u="none" strike="noStrike">
                          <a:effectLst/>
                        </a:rPr>
                        <a:t>2019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39 116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24 026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8 057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4 360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65 061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27 159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23 137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19 589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75 559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134 947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u="none" strike="noStrike" dirty="0">
                          <a:effectLst/>
                        </a:rPr>
                        <a:t>210 506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2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u="none" strike="noStrike">
                          <a:effectLst/>
                        </a:rPr>
                        <a:t>2020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44 013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23 422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7 020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7 927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69 912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29 492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24 939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23 611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82 382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147 953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u="none" strike="noStrike" dirty="0">
                          <a:effectLst/>
                        </a:rPr>
                        <a:t>230 335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2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u="none" strike="noStrike">
                          <a:effectLst/>
                        </a:rPr>
                        <a:t>2021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57 479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27 360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9 437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9 319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80 287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45 709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28 762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27 873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103 595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182 631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u="none" strike="noStrike">
                          <a:effectLst/>
                        </a:rPr>
                        <a:t>286 226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2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u="none" strike="noStrike">
                          <a:effectLst/>
                        </a:rPr>
                        <a:t>2022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45 047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26 816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3 964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11 359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68 129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34 071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28 866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32 358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87 186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163 423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u="none" strike="noStrike" dirty="0">
                          <a:effectLst/>
                        </a:rPr>
                        <a:t>250 609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2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u="none" strike="noStrike" dirty="0">
                          <a:effectLst/>
                        </a:rPr>
                        <a:t>2023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37 845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28 043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4 970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9 633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52 373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27 980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25 829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26 644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>
                          <a:effectLst/>
                        </a:rPr>
                        <a:t>80 492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u="none" strike="noStrike" dirty="0">
                          <a:effectLst/>
                        </a:rPr>
                        <a:t>132 826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u="none" strike="noStrike" dirty="0">
                          <a:effectLst/>
                        </a:rPr>
                        <a:t>213 318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33" marR="6133" marT="613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Picture 2" descr="C:\Users\Nemecp\Documents\1_práce\SLŠ\Nové logo\Logo horiz zelen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2880320" cy="5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817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72008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 lang="cs-CZ" sz="2800" b="0" i="0" u="none" strike="noStrike" kern="1200" spc="0" baseline="0">
                <a:solidFill>
                  <a:srgbClr val="00B050"/>
                </a:solidFill>
                <a:latin typeface="Times New Roman" pitchFamily="18"/>
                <a:ea typeface="+mn-ea"/>
                <a:cs typeface="Times New Roman" pitchFamily="18"/>
              </a:defRPr>
            </a:pPr>
            <a:r>
              <a:rPr lang="cs-CZ" sz="2400" dirty="0">
                <a:solidFill>
                  <a:srgbClr val="92D050"/>
                </a:solidFill>
                <a:latin typeface="Times New Roman" pitchFamily="18"/>
                <a:cs typeface="Times New Roman" pitchFamily="18"/>
              </a:rPr>
              <a:t>Plochy zalesňování v ČR v letech 2010-2022</a:t>
            </a:r>
            <a:br>
              <a:rPr lang="cs-CZ" sz="2400" dirty="0">
                <a:solidFill>
                  <a:srgbClr val="92D050"/>
                </a:solidFill>
                <a:latin typeface="Times New Roman" pitchFamily="18"/>
                <a:cs typeface="Times New Roman" pitchFamily="18"/>
              </a:rPr>
            </a:br>
            <a:r>
              <a:rPr lang="cs-CZ" sz="2400" dirty="0">
                <a:solidFill>
                  <a:srgbClr val="92D050"/>
                </a:solidFill>
                <a:latin typeface="Times New Roman" pitchFamily="18"/>
                <a:cs typeface="Times New Roman" pitchFamily="18"/>
              </a:rPr>
              <a:t>(Zdroj: ČSÚ veřejně přístupná data)</a:t>
            </a: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4050522126"/>
              </p:ext>
            </p:extLst>
          </p:nvPr>
        </p:nvGraphicFramePr>
        <p:xfrm>
          <a:off x="611560" y="1844824"/>
          <a:ext cx="789347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Nemecp\Documents\1_práce\SLŠ\Nové logo\Logo horiz zelené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2880320" cy="5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781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/>
          </a:bodyPr>
          <a:lstStyle/>
          <a:p>
            <a:pPr algn="ctr"/>
            <a:r>
              <a:rPr lang="cs-CZ" sz="2800" dirty="0"/>
              <a:t>Bilance holin u podniku Lesy ČR, </a:t>
            </a:r>
            <a:r>
              <a:rPr lang="cs-CZ" sz="2800" dirty="0" err="1"/>
              <a:t>s.p</a:t>
            </a:r>
            <a:r>
              <a:rPr lang="cs-CZ" sz="2800" dirty="0"/>
              <a:t>.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521709"/>
              </p:ext>
            </p:extLst>
          </p:nvPr>
        </p:nvGraphicFramePr>
        <p:xfrm>
          <a:off x="683567" y="1844824"/>
          <a:ext cx="7776864" cy="4464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9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4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1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2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9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5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49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5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52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549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 dirty="0">
                          <a:effectLst/>
                        </a:rPr>
                        <a:t>Bilance holin v ha </a:t>
                      </a:r>
                      <a:endParaRPr lang="cs-CZ" sz="11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2014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2015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2016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2017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2018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2019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2020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2021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2022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2023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Plocha holin k 1.1. daného roku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23 098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22 144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21 795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21 393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24 151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35 761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54 497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 dirty="0">
                          <a:effectLst/>
                        </a:rPr>
                        <a:t>70 912</a:t>
                      </a:r>
                      <a:endParaRPr lang="cs-CZ" sz="11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76 592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67 720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Přírůstek holin během roku celkem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 dirty="0">
                          <a:effectLst/>
                        </a:rPr>
                        <a:t>23 495</a:t>
                      </a:r>
                      <a:endParaRPr lang="cs-CZ" sz="11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22 345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23 111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26 300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35 867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51 745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55 631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54 367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39 904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30 276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v tom: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732">
                <a:tc>
                  <a:txBody>
                    <a:bodyPr/>
                    <a:lstStyle/>
                    <a:p>
                      <a:pPr indent="114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z těžby dřeva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17 872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15 510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17 552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20 741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27 824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43 501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47 538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46 939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31 759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22 477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963">
                <a:tc>
                  <a:txBody>
                    <a:bodyPr/>
                    <a:lstStyle/>
                    <a:p>
                      <a:pPr indent="114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z neúspěšného zalesnění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4 634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5 246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4 433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4 095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3 941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3 799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3 621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4 847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6 082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6 812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556">
                <a:tc>
                  <a:txBody>
                    <a:bodyPr/>
                    <a:lstStyle/>
                    <a:p>
                      <a:pPr indent="114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ze živelních pohrom, ze zničení lesa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989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1 589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1 126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1 464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4 102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4 445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4 472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2 580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2 063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987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Úbytek holin během roku celkem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24 449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22 694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23 513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23 542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24 257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33 009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39 216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48 687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48 775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43 803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v tom: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732">
                <a:tc>
                  <a:txBody>
                    <a:bodyPr/>
                    <a:lstStyle/>
                    <a:p>
                      <a:pPr indent="114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umělým zalesněním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19 823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18 558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19 719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19 643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21 013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28 449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33 351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40 277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39 670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34 936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963">
                <a:tc>
                  <a:txBody>
                    <a:bodyPr/>
                    <a:lstStyle/>
                    <a:p>
                      <a:pPr indent="114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přirozenou obnovou lesa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4 626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4 136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3 794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3 899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3 244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4 561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5 865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8 410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9 105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8 867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8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Plocha holin k 31.12. daného roku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22 144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21 795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21 393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24 151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35 761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54 497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70 912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76 592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67 720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</a:rPr>
                        <a:t>54 194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8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  <a:highlight>
                            <a:srgbClr val="00FF00"/>
                          </a:highlight>
                        </a:rPr>
                        <a:t>Holina k 31.12.u LČR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  <a:highlight>
                            <a:srgbClr val="00FF00"/>
                          </a:highlight>
                        </a:rPr>
                        <a:t>12 149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  <a:highlight>
                            <a:srgbClr val="00FF00"/>
                          </a:highlight>
                        </a:rPr>
                        <a:t>11 490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  <a:highlight>
                            <a:srgbClr val="00FF00"/>
                          </a:highlight>
                        </a:rPr>
                        <a:t>11 292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  <a:highlight>
                            <a:srgbClr val="00FF00"/>
                          </a:highlight>
                        </a:rPr>
                        <a:t>12 294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  <a:highlight>
                            <a:srgbClr val="00FF00"/>
                          </a:highlight>
                        </a:rPr>
                        <a:t>18 394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  <a:highlight>
                            <a:srgbClr val="00FF00"/>
                          </a:highlight>
                        </a:rPr>
                        <a:t>30 585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  <a:highlight>
                            <a:srgbClr val="00FF00"/>
                          </a:highlight>
                        </a:rPr>
                        <a:t>38 508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  <a:highlight>
                            <a:srgbClr val="00FF00"/>
                          </a:highlight>
                        </a:rPr>
                        <a:t>36 236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>
                          <a:effectLst/>
                          <a:highlight>
                            <a:srgbClr val="00FF00"/>
                          </a:highlight>
                        </a:rPr>
                        <a:t>31 371</a:t>
                      </a:r>
                      <a:endParaRPr lang="cs-CZ" sz="11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900" kern="0" dirty="0">
                          <a:effectLst/>
                          <a:highlight>
                            <a:srgbClr val="00FF00"/>
                          </a:highlight>
                        </a:rPr>
                        <a:t>25 874</a:t>
                      </a:r>
                      <a:endParaRPr lang="cs-CZ" sz="11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" name="Picture 2" descr="C:\Users\Nemecp\Documents\1_práce\SLŠ\Nové logo\Logo horiz zelen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2880320" cy="5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161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AEC21FEF-08BF-E382-FBAF-DFB63365D4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1037809"/>
              </p:ext>
            </p:extLst>
          </p:nvPr>
        </p:nvGraphicFramePr>
        <p:xfrm>
          <a:off x="1259632" y="1196752"/>
          <a:ext cx="6696744" cy="462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C:\Users\Nemecp\Documents\1_práce\SLŠ\Nové logo\Logo horiz zelené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2880320" cy="5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859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emecp\Documents\1_práce\SLŠ\Nové logo\Logo horiz zelen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2880320" cy="5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760640" cy="438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/>
          </a:bodyPr>
          <a:lstStyle/>
          <a:p>
            <a:pPr algn="ctr"/>
            <a:r>
              <a:rPr lang="cs-CZ" sz="2800" dirty="0"/>
              <a:t>Síťnatka dubová (</a:t>
            </a:r>
            <a:r>
              <a:rPr lang="cs-CZ" sz="2800" i="1" dirty="0" err="1"/>
              <a:t>Corythucha</a:t>
            </a:r>
            <a:r>
              <a:rPr lang="cs-CZ" sz="2800" i="1" dirty="0"/>
              <a:t> </a:t>
            </a:r>
            <a:r>
              <a:rPr lang="cs-CZ" sz="2800" i="1" dirty="0" err="1"/>
              <a:t>arcuata</a:t>
            </a:r>
            <a:r>
              <a:rPr lang="cs-CZ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55863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emecp\Documents\1_práce\SLŠ\Nové logo\Logo horiz zelen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2880320" cy="5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/>
          </a:bodyPr>
          <a:lstStyle/>
          <a:p>
            <a:pPr algn="ctr"/>
            <a:r>
              <a:rPr lang="cs-CZ" sz="2800" dirty="0"/>
              <a:t>Síťnatka dubová (</a:t>
            </a:r>
            <a:r>
              <a:rPr lang="cs-CZ" sz="2800" i="1" dirty="0" err="1"/>
              <a:t>Corythucha</a:t>
            </a:r>
            <a:r>
              <a:rPr lang="cs-CZ" sz="2800" i="1" dirty="0"/>
              <a:t> </a:t>
            </a:r>
            <a:r>
              <a:rPr lang="cs-CZ" sz="2800" i="1" dirty="0" err="1"/>
              <a:t>arcuata</a:t>
            </a:r>
            <a:r>
              <a:rPr lang="cs-CZ" sz="2800" dirty="0"/>
              <a:t>)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88768"/>
            <a:ext cx="6773862" cy="486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2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EFNA</a:t>
            </a:r>
            <a:br>
              <a:rPr lang="cs-CZ" dirty="0"/>
            </a:br>
            <a:r>
              <a:rPr lang="cs-CZ" sz="3100" dirty="0" err="1"/>
              <a:t>European</a:t>
            </a:r>
            <a:r>
              <a:rPr lang="cs-CZ" sz="3100" dirty="0"/>
              <a:t> </a:t>
            </a:r>
            <a:r>
              <a:rPr lang="cs-CZ" sz="3100" dirty="0" err="1"/>
              <a:t>Forest</a:t>
            </a:r>
            <a:r>
              <a:rPr lang="cs-CZ" sz="3100" dirty="0"/>
              <a:t> </a:t>
            </a:r>
            <a:r>
              <a:rPr lang="cs-CZ" sz="3100" dirty="0" err="1"/>
              <a:t>Nursery</a:t>
            </a:r>
            <a:r>
              <a:rPr lang="cs-CZ" sz="3100" dirty="0"/>
              <a:t> </a:t>
            </a:r>
            <a:r>
              <a:rPr lang="cs-CZ" sz="3100" dirty="0" err="1"/>
              <a:t>Association</a:t>
            </a:r>
            <a:endParaRPr 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060848"/>
            <a:ext cx="6777317" cy="417646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1800" dirty="0"/>
              <a:t>Asociace je tvořena </a:t>
            </a:r>
            <a:r>
              <a:rPr lang="cs-CZ" sz="1800" b="1" dirty="0"/>
              <a:t>profesními organizacemi </a:t>
            </a:r>
            <a:r>
              <a:rPr lang="cs-CZ" sz="1800" dirty="0"/>
              <a:t>zabývajícími se lesním školkařstvím, semenářstvím a obchodem s RMLD.</a:t>
            </a:r>
          </a:p>
          <a:p>
            <a:pPr marL="68580" indent="0">
              <a:buNone/>
            </a:pPr>
            <a:endParaRPr lang="cs-CZ" sz="1800" dirty="0"/>
          </a:p>
          <a:p>
            <a:pPr>
              <a:buFontTx/>
              <a:buChar char="-"/>
            </a:pPr>
            <a:r>
              <a:rPr lang="cs-CZ" sz="1800" dirty="0"/>
              <a:t>Hlavní role je </a:t>
            </a:r>
            <a:r>
              <a:rPr lang="cs-CZ" sz="1800" b="1" dirty="0"/>
              <a:t>chránit zájmy soukromých producentů</a:t>
            </a:r>
            <a:r>
              <a:rPr lang="cs-CZ" sz="1800" dirty="0"/>
              <a:t> osiva a sadebního mat. lesních dřevin.</a:t>
            </a:r>
          </a:p>
          <a:p>
            <a:pPr marL="68580" indent="0">
              <a:buNone/>
            </a:pPr>
            <a:endParaRPr lang="cs-CZ" sz="1800" dirty="0"/>
          </a:p>
          <a:p>
            <a:pPr>
              <a:buFontTx/>
              <a:buChar char="-"/>
            </a:pPr>
            <a:r>
              <a:rPr lang="cs-CZ" sz="1800" dirty="0"/>
              <a:t>Založena v roce </a:t>
            </a:r>
            <a:r>
              <a:rPr lang="cs-CZ" sz="1800" b="1" dirty="0"/>
              <a:t>1962</a:t>
            </a:r>
            <a:r>
              <a:rPr lang="cs-CZ" sz="1800" dirty="0"/>
              <a:t>, ČR od roku </a:t>
            </a:r>
            <a:r>
              <a:rPr lang="cs-CZ" sz="1800" b="1" dirty="0"/>
              <a:t>2009.</a:t>
            </a:r>
          </a:p>
          <a:p>
            <a:pPr>
              <a:buFontTx/>
              <a:buChar char="-"/>
            </a:pPr>
            <a:endParaRPr lang="cs-CZ" sz="1800" dirty="0"/>
          </a:p>
          <a:p>
            <a:pPr>
              <a:buFontTx/>
              <a:buChar char="-"/>
            </a:pPr>
            <a:r>
              <a:rPr lang="cs-CZ" sz="1800" dirty="0"/>
              <a:t>Meeting asociace se koná jednou ročně (v ČR v letech 2009 a 2022).</a:t>
            </a:r>
          </a:p>
          <a:p>
            <a:pPr>
              <a:buFontTx/>
              <a:buChar char="-"/>
            </a:pPr>
            <a:endParaRPr lang="cs-CZ" sz="1800" dirty="0"/>
          </a:p>
          <a:p>
            <a:pPr>
              <a:buFontTx/>
              <a:buChar char="-"/>
            </a:pPr>
            <a:r>
              <a:rPr lang="cs-CZ" sz="1800" b="1" dirty="0"/>
              <a:t>14 </a:t>
            </a:r>
            <a:r>
              <a:rPr lang="cs-CZ" sz="1800" dirty="0"/>
              <a:t>evropských států.</a:t>
            </a:r>
          </a:p>
        </p:txBody>
      </p:sp>
      <p:pic>
        <p:nvPicPr>
          <p:cNvPr id="4" name="Picture 2" descr="C:\Users\Nemecp\Documents\1_práce\SLŠ\Nové logo\Logo horiz zelen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2880320" cy="5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32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/>
          </a:bodyPr>
          <a:lstStyle/>
          <a:p>
            <a:r>
              <a:rPr lang="cs-CZ" sz="3200" dirty="0"/>
              <a:t>Sdružení lesních školkařů ČR, </a:t>
            </a:r>
            <a:r>
              <a:rPr lang="cs-CZ" sz="3200" dirty="0" err="1"/>
              <a:t>z.s</a:t>
            </a:r>
            <a:r>
              <a:rPr lang="cs-CZ" sz="320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3049564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kern="0" dirty="0">
                <a:solidFill>
                  <a:schemeClr val="tx1"/>
                </a:solidFill>
                <a:ea typeface="Calibri" pitchFamily="34"/>
              </a:rPr>
              <a:t>J</a:t>
            </a:r>
            <a:r>
              <a:rPr lang="cs-CZ" dirty="0">
                <a:solidFill>
                  <a:schemeClr val="tx1"/>
                </a:solidFill>
                <a:ea typeface="Calibri" pitchFamily="34"/>
              </a:rPr>
              <a:t>ediná </a:t>
            </a:r>
            <a:r>
              <a:rPr lang="cs-CZ" b="1" dirty="0">
                <a:solidFill>
                  <a:schemeClr val="tx1"/>
                </a:solidFill>
                <a:ea typeface="Calibri" pitchFamily="34"/>
              </a:rPr>
              <a:t>profesní organizace </a:t>
            </a:r>
            <a:r>
              <a:rPr lang="cs-CZ" dirty="0">
                <a:solidFill>
                  <a:schemeClr val="tx1"/>
                </a:solidFill>
                <a:ea typeface="Calibri" pitchFamily="34"/>
              </a:rPr>
              <a:t>sdružující a zastupující pěstitele SMLD v ČR.</a:t>
            </a:r>
          </a:p>
          <a:p>
            <a:pPr marL="0" lvl="0" indent="0">
              <a:spcBef>
                <a:spcPts val="0"/>
              </a:spcBef>
              <a:buSzPct val="10000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dirty="0">
              <a:solidFill>
                <a:schemeClr val="tx1"/>
              </a:solidFill>
              <a:ea typeface="Calibri" pitchFamily="34"/>
            </a:endParaRPr>
          </a:p>
          <a:p>
            <a:pPr marL="285750" indent="-285750">
              <a:spcBef>
                <a:spcPts val="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dirty="0">
                <a:solidFill>
                  <a:schemeClr val="tx1"/>
                </a:solidFill>
                <a:ea typeface="Calibri" pitchFamily="34"/>
              </a:rPr>
              <a:t>Existuje již </a:t>
            </a:r>
            <a:r>
              <a:rPr lang="cs-CZ" b="1" dirty="0">
                <a:solidFill>
                  <a:schemeClr val="tx1"/>
                </a:solidFill>
                <a:ea typeface="Calibri" pitchFamily="34"/>
              </a:rPr>
              <a:t>29 let.</a:t>
            </a:r>
          </a:p>
          <a:p>
            <a:pPr marL="0" lvl="0" indent="0">
              <a:spcBef>
                <a:spcPts val="0"/>
              </a:spcBef>
              <a:buSzPct val="10000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dirty="0">
              <a:solidFill>
                <a:schemeClr val="tx1"/>
              </a:solidFill>
              <a:ea typeface="Calibri" pitchFamily="34"/>
            </a:endParaRPr>
          </a:p>
          <a:p>
            <a:pPr marL="285750" indent="-285750">
              <a:spcBef>
                <a:spcPts val="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dirty="0">
                <a:solidFill>
                  <a:schemeClr val="tx1"/>
                </a:solidFill>
                <a:ea typeface="Calibri" pitchFamily="34"/>
              </a:rPr>
              <a:t>Sdružuje fyzické i právnické osoby činné v oblasti lesního školkařství či lesního semenářství, kteří jsou </a:t>
            </a:r>
            <a:r>
              <a:rPr lang="cs-CZ" b="1" dirty="0">
                <a:solidFill>
                  <a:schemeClr val="tx1"/>
                </a:solidFill>
                <a:ea typeface="Calibri" pitchFamily="34"/>
              </a:rPr>
              <a:t>držiteli platné licence</a:t>
            </a:r>
            <a:r>
              <a:rPr lang="cs-CZ" dirty="0">
                <a:solidFill>
                  <a:schemeClr val="tx1"/>
                </a:solidFill>
                <a:ea typeface="Calibri" pitchFamily="34"/>
              </a:rPr>
              <a:t> k uvádění do oběhu RMLD určeného k obnově lesa a k zalesňování podle zákona č. 149/2003 Sb.</a:t>
            </a:r>
          </a:p>
          <a:p>
            <a:endParaRPr lang="cs-CZ" dirty="0"/>
          </a:p>
        </p:txBody>
      </p:sp>
      <p:pic>
        <p:nvPicPr>
          <p:cNvPr id="1026" name="Picture 2" descr="C:\Users\Nemecp\Documents\1_práce\SLŠ\Nové logo\Logo horiz zelen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2880320" cy="5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69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Nemecp\Downloads\EFNA_member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76112"/>
            <a:ext cx="775956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emecp\Documents\1_práce\SLŠ\Nové logo\Logo horiz zelené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2880320" cy="5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866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529128"/>
          </a:xfrm>
        </p:spPr>
        <p:txBody>
          <a:bodyPr>
            <a:noAutofit/>
          </a:bodyPr>
          <a:lstStyle/>
          <a:p>
            <a:pPr algn="ctr"/>
            <a:r>
              <a:rPr lang="cs-CZ" sz="1800" dirty="0"/>
              <a:t>Počet pěstitelů FRM ve vybraných státech Evropy</a:t>
            </a:r>
          </a:p>
        </p:txBody>
      </p:sp>
      <p:pic>
        <p:nvPicPr>
          <p:cNvPr id="5" name="Picture 2" descr="C:\Users\Nemecp\Documents\1_práce\SLŠ\Nové logo\Logo horiz zelen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2880320" cy="5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862204"/>
              </p:ext>
            </p:extLst>
          </p:nvPr>
        </p:nvGraphicFramePr>
        <p:xfrm>
          <a:off x="2051720" y="1700811"/>
          <a:ext cx="4608512" cy="3966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6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62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Země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Počet subjektů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9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Nizozemsko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316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9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Česko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120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9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Dánsko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9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Německo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278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9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Belgie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9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Island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9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Maďarsko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489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9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Spojené Království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9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Francie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9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Rakousko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70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692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864096"/>
          </a:xfrm>
        </p:spPr>
        <p:txBody>
          <a:bodyPr/>
          <a:lstStyle/>
          <a:p>
            <a:r>
              <a:rPr lang="cs-CZ" dirty="0"/>
              <a:t>Děkuji za pozornost!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1616" y="2204864"/>
            <a:ext cx="3096460" cy="146538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sz="1600" b="1" dirty="0"/>
              <a:t>Ing. Přemysl Němec, MBA</a:t>
            </a:r>
            <a:endParaRPr lang="cs-CZ" sz="1600" dirty="0"/>
          </a:p>
          <a:p>
            <a:pPr marL="68580" indent="0">
              <a:buNone/>
            </a:pPr>
            <a:r>
              <a:rPr lang="cs-CZ" sz="1600" dirty="0"/>
              <a:t>Prokurista společnosti </a:t>
            </a:r>
          </a:p>
          <a:p>
            <a:pPr marL="68580" indent="0">
              <a:buNone/>
            </a:pPr>
            <a:r>
              <a:rPr lang="cs-CZ" sz="1600" b="1" dirty="0"/>
              <a:t>M</a:t>
            </a:r>
            <a:r>
              <a:rPr lang="cs-CZ" sz="1600" dirty="0"/>
              <a:t> +420 731 151 511</a:t>
            </a:r>
            <a:br>
              <a:rPr lang="cs-CZ" sz="1600" dirty="0"/>
            </a:br>
            <a:r>
              <a:rPr lang="cs-CZ" sz="1600" b="1" dirty="0"/>
              <a:t>E</a:t>
            </a:r>
            <a:r>
              <a:rPr lang="cs-CZ" sz="1600" dirty="0"/>
              <a:t> </a:t>
            </a:r>
            <a:r>
              <a:rPr lang="cs-CZ" sz="1600" u="sng" dirty="0">
                <a:hlinkClick r:id="rId2"/>
              </a:rPr>
              <a:t>pn@lesoskolky.cz</a:t>
            </a:r>
            <a:endParaRPr lang="cs-CZ" sz="1600" dirty="0"/>
          </a:p>
          <a:p>
            <a:pPr marL="68580" indent="0">
              <a:buNone/>
            </a:pPr>
            <a:endParaRPr lang="cs-CZ" sz="1600" b="1" dirty="0"/>
          </a:p>
          <a:p>
            <a:pPr marL="68580" indent="0">
              <a:buNone/>
            </a:pPr>
            <a:endParaRPr lang="cs-CZ" sz="1600" b="1" dirty="0"/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endParaRPr lang="cs-CZ" dirty="0"/>
          </a:p>
        </p:txBody>
      </p:sp>
      <p:pic>
        <p:nvPicPr>
          <p:cNvPr id="4" name="Picture 2" descr="C:\Users\Nemecp\Documents\1_práce\SLŠ\Nové logo\Logo horiz zelené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2880320" cy="5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11616" y="4365104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indent="0">
              <a:buNone/>
            </a:pPr>
            <a:r>
              <a:rPr lang="cs-CZ" sz="1400" b="1" dirty="0"/>
              <a:t>LESOŠKOLKY s.r.o.</a:t>
            </a:r>
            <a:br>
              <a:rPr lang="cs-CZ" sz="1400" dirty="0"/>
            </a:br>
            <a:r>
              <a:rPr lang="cs-CZ" sz="1400" dirty="0"/>
              <a:t>ústředí</a:t>
            </a:r>
            <a:br>
              <a:rPr lang="cs-CZ" sz="1400" dirty="0"/>
            </a:br>
            <a:r>
              <a:rPr lang="cs-CZ" sz="1400" dirty="0"/>
              <a:t>1. máje 104, 533 13 Řečany nad Labem</a:t>
            </a:r>
            <a:br>
              <a:rPr lang="cs-CZ" sz="1400" dirty="0"/>
            </a:br>
            <a:r>
              <a:rPr lang="cs-CZ" sz="1400" dirty="0"/>
              <a:t>IČ: 45534888 DIČ: 45534888</a:t>
            </a:r>
            <a:br>
              <a:rPr lang="cs-CZ" sz="1400" dirty="0"/>
            </a:br>
            <a:r>
              <a:rPr lang="cs-CZ" sz="1400" u="sng" dirty="0">
                <a:hlinkClick r:id="rId4"/>
              </a:rPr>
              <a:t>info@lesoskolky.cz</a:t>
            </a:r>
            <a:r>
              <a:rPr lang="cs-CZ" sz="1400" dirty="0"/>
              <a:t> </a:t>
            </a:r>
            <a:br>
              <a:rPr lang="cs-CZ" sz="1400" dirty="0"/>
            </a:br>
            <a:r>
              <a:rPr lang="cs-CZ" sz="1400" b="1" u="sng" dirty="0">
                <a:hlinkClick r:id="rId5"/>
              </a:rPr>
              <a:t>www.lesoskolky.cz</a:t>
            </a:r>
            <a:endParaRPr lang="cs-CZ" sz="1400" dirty="0"/>
          </a:p>
        </p:txBody>
      </p:sp>
      <p:pic>
        <p:nvPicPr>
          <p:cNvPr id="17410" name="Picture 2" descr="E:\Marketing\vtipy\Kovařík_Lesoškolky 2013-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50018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738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Poslání a cíle sdružení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2132856"/>
            <a:ext cx="6777317" cy="3508977"/>
          </a:xfrm>
        </p:spPr>
        <p:txBody>
          <a:bodyPr>
            <a:normAutofit fontScale="92500" lnSpcReduction="20000"/>
          </a:bodyPr>
          <a:lstStyle/>
          <a:p>
            <a:r>
              <a:rPr lang="cs-CZ" sz="1800" dirty="0"/>
              <a:t>Aktivně </a:t>
            </a:r>
            <a:r>
              <a:rPr lang="cs-CZ" sz="1800" b="1" dirty="0">
                <a:solidFill>
                  <a:schemeClr val="tx1"/>
                </a:solidFill>
              </a:rPr>
              <a:t>hájit a prosazovat zájmy svých členů</a:t>
            </a:r>
            <a:r>
              <a:rPr lang="cs-CZ" sz="1800" dirty="0"/>
              <a:t>, především ve vztahu k obchodním partnerům, orgánům státní správy, kontrolním orgánům apod.</a:t>
            </a:r>
          </a:p>
          <a:p>
            <a:pPr marL="68580" indent="0">
              <a:buNone/>
            </a:pPr>
            <a:endParaRPr lang="cs-CZ" sz="1800" dirty="0"/>
          </a:p>
          <a:p>
            <a:r>
              <a:rPr lang="cs-CZ" sz="1800" dirty="0"/>
              <a:t>Podílet se na </a:t>
            </a:r>
            <a:r>
              <a:rPr lang="cs-CZ" sz="1800" b="1" dirty="0"/>
              <a:t>řešení aktuálních problémů oboru </a:t>
            </a:r>
            <a:r>
              <a:rPr lang="cs-CZ" sz="1800" dirty="0"/>
              <a:t>a spolupracovat při vzniku a novelizaci právních norem a dalších předpisů týkajících se lesnictví.</a:t>
            </a:r>
          </a:p>
          <a:p>
            <a:pPr marL="68580" indent="0">
              <a:buNone/>
            </a:pPr>
            <a:endParaRPr lang="cs-CZ" sz="1800" dirty="0"/>
          </a:p>
          <a:p>
            <a:r>
              <a:rPr lang="cs-CZ" sz="1800" dirty="0"/>
              <a:t>Přispívat k </a:t>
            </a:r>
            <a:r>
              <a:rPr lang="cs-CZ" sz="1800" b="1" dirty="0"/>
              <a:t>prohlubování znalostí </a:t>
            </a:r>
            <a:r>
              <a:rPr lang="cs-CZ" sz="1800" dirty="0"/>
              <a:t>v lesním hospodářství a k propagaci lesního školkařství a lesního semenářství nejen v České republice, ale i na evropské úrovni.</a:t>
            </a:r>
          </a:p>
          <a:p>
            <a:pPr marL="68580" indent="0">
              <a:buNone/>
            </a:pPr>
            <a:endParaRPr lang="cs-CZ" sz="1800" dirty="0"/>
          </a:p>
          <a:p>
            <a:r>
              <a:rPr lang="cs-CZ" sz="1800" dirty="0"/>
              <a:t>Organizovat </a:t>
            </a:r>
            <a:r>
              <a:rPr lang="cs-CZ" sz="1800" b="1" dirty="0">
                <a:solidFill>
                  <a:schemeClr val="tx1"/>
                </a:solidFill>
              </a:rPr>
              <a:t>informační a vzdělávací</a:t>
            </a:r>
            <a:r>
              <a:rPr lang="cs-CZ" sz="1800" dirty="0">
                <a:solidFill>
                  <a:schemeClr val="tx1"/>
                </a:solidFill>
              </a:rPr>
              <a:t> akce v oboru lesního školkařství.</a:t>
            </a:r>
          </a:p>
          <a:p>
            <a:endParaRPr lang="cs-CZ" sz="1800" dirty="0"/>
          </a:p>
        </p:txBody>
      </p:sp>
      <p:pic>
        <p:nvPicPr>
          <p:cNvPr id="4" name="Picture 2" descr="C:\Users\Nemecp\Documents\1_práce\SLŠ\Nové logo\Logo horiz zelen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2880320" cy="5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564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2460" y="1052736"/>
            <a:ext cx="7024744" cy="745152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Členská základna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1321372"/>
          </a:xfrm>
        </p:spPr>
        <p:txBody>
          <a:bodyPr/>
          <a:lstStyle/>
          <a:p>
            <a:pPr marL="68580" indent="0">
              <a:buNone/>
            </a:pPr>
            <a:r>
              <a:rPr lang="cs-CZ" sz="2000" b="1" dirty="0"/>
              <a:t>73 členů s produkční plochou (od 0,50 do 160 ha)</a:t>
            </a:r>
          </a:p>
          <a:p>
            <a:pPr marL="68580" indent="0">
              <a:buNone/>
            </a:pPr>
            <a:r>
              <a:rPr lang="cs-CZ" sz="2000" b="1" dirty="0"/>
              <a:t>8 členů bez produkční plochy</a:t>
            </a:r>
          </a:p>
          <a:p>
            <a:pPr marL="68580" indent="0">
              <a:buNone/>
            </a:pPr>
            <a:r>
              <a:rPr lang="cs-CZ" sz="2000" dirty="0"/>
              <a:t>3 čestní členové</a:t>
            </a:r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995600" y="3861048"/>
            <a:ext cx="6777317" cy="912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cs-CZ" sz="6200" b="1" dirty="0"/>
              <a:t>Výměra produkčních ploch členů 882 ha </a:t>
            </a:r>
          </a:p>
          <a:p>
            <a:pPr marL="68580" indent="0">
              <a:buFont typeface="Wingdings 2" pitchFamily="18" charset="2"/>
              <a:buNone/>
            </a:pPr>
            <a:r>
              <a:rPr lang="cs-CZ" sz="6200" dirty="0"/>
              <a:t>= 75 % celkové výměry produkčních ploch lesních školek v ČR</a:t>
            </a:r>
          </a:p>
          <a:p>
            <a:pPr marL="68580" indent="0">
              <a:buFont typeface="Wingdings 2" pitchFamily="18" charset="2"/>
              <a:buNone/>
            </a:pPr>
            <a:endParaRPr lang="cs-CZ" dirty="0"/>
          </a:p>
          <a:p>
            <a:pPr marL="68580" indent="0">
              <a:buFont typeface="Wingdings 2" pitchFamily="18" charset="2"/>
              <a:buNone/>
            </a:pP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192460" y="4293096"/>
            <a:ext cx="6777317" cy="961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endParaRPr lang="cs-CZ" dirty="0"/>
          </a:p>
          <a:p>
            <a:pPr marL="68580" indent="0">
              <a:buFont typeface="Wingdings 2" pitchFamily="18" charset="2"/>
              <a:buNone/>
            </a:pP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995600" y="5013176"/>
            <a:ext cx="6777317" cy="72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cs-CZ" sz="2000" b="1" dirty="0"/>
              <a:t>106 provozoven</a:t>
            </a:r>
          </a:p>
          <a:p>
            <a:pPr marL="68580" indent="0">
              <a:buFont typeface="Wingdings 2" pitchFamily="18" charset="2"/>
              <a:buNone/>
            </a:pPr>
            <a:endParaRPr lang="cs-CZ" dirty="0"/>
          </a:p>
          <a:p>
            <a:pPr marL="68580" indent="0">
              <a:buFont typeface="Wingdings 2" pitchFamily="18" charset="2"/>
              <a:buNone/>
            </a:pPr>
            <a:endParaRPr lang="cs-CZ" dirty="0"/>
          </a:p>
        </p:txBody>
      </p:sp>
      <p:pic>
        <p:nvPicPr>
          <p:cNvPr id="7" name="Picture 2" descr="C:\Users\Nemecp\Documents\1_práce\SLŠ\Nové logo\Logo horiz zelen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2880320" cy="5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647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529128"/>
          </a:xfrm>
        </p:spPr>
        <p:txBody>
          <a:bodyPr>
            <a:noAutofit/>
          </a:bodyPr>
          <a:lstStyle/>
          <a:p>
            <a:pPr algn="ctr"/>
            <a:r>
              <a:rPr lang="cs-CZ" sz="1800" dirty="0"/>
              <a:t>Pěstitelé SMLD s výměrou produkční plochy nad 10,00 ha</a:t>
            </a:r>
          </a:p>
        </p:txBody>
      </p:sp>
      <p:pic>
        <p:nvPicPr>
          <p:cNvPr id="5" name="Picture 2" descr="C:\Users\Nemecp\Documents\1_práce\SLŠ\Nové logo\Logo horiz zelen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2880320" cy="5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062847"/>
              </p:ext>
            </p:extLst>
          </p:nvPr>
        </p:nvGraphicFramePr>
        <p:xfrm>
          <a:off x="2555776" y="1412776"/>
          <a:ext cx="4248472" cy="4611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6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136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800" b="1" u="none" strike="noStrike" dirty="0">
                          <a:effectLst/>
                        </a:rPr>
                        <a:t>Členský subjekt SLŠ ČR, </a:t>
                      </a:r>
                      <a:r>
                        <a:rPr lang="cs-CZ" sz="800" b="1" u="none" strike="noStrike" dirty="0" err="1">
                          <a:effectLst/>
                        </a:rPr>
                        <a:t>z.s</a:t>
                      </a:r>
                      <a:r>
                        <a:rPr lang="cs-CZ" sz="800" b="1" u="none" strike="noStrike" dirty="0">
                          <a:effectLst/>
                        </a:rPr>
                        <a:t>.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u="none" strike="noStrike" dirty="0">
                          <a:effectLst/>
                        </a:rPr>
                        <a:t>V2024</a:t>
                      </a:r>
                      <a:r>
                        <a:rPr lang="cs-CZ" sz="800" b="1" u="none" strike="noStrike" baseline="0" dirty="0">
                          <a:effectLst/>
                        </a:rPr>
                        <a:t> (ha)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712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LESOŠKOLKY s.r.o.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160,20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712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UNILES, a. s.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66,84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712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LESCUS Cetkovice, s.r.o.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60,10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712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Vojenské lesy a statky ČR, </a:t>
                      </a:r>
                      <a:r>
                        <a:rPr lang="cs-CZ" sz="800" u="none" strike="noStrike" dirty="0" err="1">
                          <a:effectLst/>
                        </a:rPr>
                        <a:t>s.p</a:t>
                      </a:r>
                      <a:r>
                        <a:rPr lang="cs-CZ" sz="800" u="none" strike="noStrike" dirty="0">
                          <a:effectLst/>
                        </a:rPr>
                        <a:t>.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59,80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712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Ing. Pavel Burda, Ph.D.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37,24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712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Kloboucká lesní s.r.o.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34,03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712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LST a.s.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30,89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712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ORLÍK NAD VLTAVOU, s.r.o.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29,81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712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Pexidr, s.r.o.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27,50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449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Lesní</a:t>
                      </a:r>
                      <a:r>
                        <a:rPr lang="cs-CZ" sz="800" u="none" strike="noStrike" baseline="0" dirty="0">
                          <a:effectLst/>
                        </a:rPr>
                        <a:t> školka </a:t>
                      </a:r>
                      <a:r>
                        <a:rPr lang="cs-CZ" sz="800" u="none" strike="noStrike" dirty="0">
                          <a:effectLst/>
                        </a:rPr>
                        <a:t>Johanka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22,14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712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Školky Montano s. r. o. 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20,00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712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Agrowald-školka Červený Dvůr s.r.o.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19,50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3712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Dendria s. r. o.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18,21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3712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Arboles, s.r.o.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17,94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3712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Městské lesy Dačice, s.r.o.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14,85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3712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B FOREST, s.r.o.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14,45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3712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Školky Veliny s.r.o.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14,00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3712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Lesní společnost Přimda, s.r.o.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13,47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3712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Kaiser, s.r.o.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13,14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3712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Lesy města Prostějova s. r. o.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12,69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3712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ATRO Rýmařov, s. r. o.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11,92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8953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Lesní společnost Broumov Holding, a. s.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11,50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3712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Miroslav Votruba LŠ Sedlčany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10,97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1367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Lesy města Brna a.s.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10,31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828" marR="5828" marT="5828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075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1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68" y="1052736"/>
            <a:ext cx="8067390" cy="5169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Nemecp\Documents\1_práce\SLŠ\Nové logo\Logo horiz zelené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2880320" cy="5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568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Autofit/>
          </a:bodyPr>
          <a:lstStyle/>
          <a:p>
            <a:pPr algn="ctr"/>
            <a:r>
              <a:rPr lang="cs-CZ" sz="3200" dirty="0"/>
              <a:t>Kontaktní údaje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4221088"/>
            <a:ext cx="6777317" cy="60129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sz="2000" dirty="0"/>
              <a:t>Web: 	</a:t>
            </a:r>
            <a:r>
              <a:rPr lang="cs-CZ" sz="2000" dirty="0">
                <a:hlinkClick r:id="rId2"/>
              </a:rPr>
              <a:t>www.lesniskolky.cz</a:t>
            </a:r>
            <a:r>
              <a:rPr lang="cs-CZ" sz="2000" dirty="0"/>
              <a:t>	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029885" y="2708920"/>
            <a:ext cx="6777317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cs-CZ" sz="2000" dirty="0"/>
              <a:t>Sídlo: 	Čáslav, J. Dobrovského 923/18, 286 01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043608" y="4992592"/>
            <a:ext cx="677731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cs-CZ" sz="2000" dirty="0">
                <a:solidFill>
                  <a:schemeClr val="tx1"/>
                </a:solidFill>
              </a:rPr>
              <a:t>Soc. sítě: 	</a:t>
            </a:r>
            <a:r>
              <a:rPr lang="cs-CZ" sz="2000" dirty="0">
                <a:solidFill>
                  <a:schemeClr val="tx1"/>
                </a:solidFill>
                <a:hlinkClick r:id="rId3"/>
              </a:rPr>
              <a:t>www.facebook.com/</a:t>
            </a:r>
            <a:r>
              <a:rPr lang="cs-CZ" sz="2000" dirty="0" err="1">
                <a:solidFill>
                  <a:schemeClr val="tx1"/>
                </a:solidFill>
                <a:hlinkClick r:id="rId3"/>
              </a:rPr>
              <a:t>lesniskolky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>
                <a:solidFill>
                  <a:schemeClr val="tx1"/>
                </a:solidFill>
                <a:hlinkClick r:id="rId4"/>
              </a:rPr>
              <a:t>ww.instagram.com/</a:t>
            </a:r>
            <a:r>
              <a:rPr lang="cs-CZ" sz="2000" dirty="0" err="1">
                <a:solidFill>
                  <a:schemeClr val="tx1"/>
                </a:solidFill>
                <a:hlinkClick r:id="rId4"/>
              </a:rPr>
              <a:t>lesniskolky</a:t>
            </a:r>
            <a:r>
              <a:rPr lang="cs-CZ" sz="2000" dirty="0"/>
              <a:t>	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029888" y="3429000"/>
            <a:ext cx="6777317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cs-CZ" sz="2000" dirty="0"/>
              <a:t>Email: 	info@lesniskolky.cz</a:t>
            </a:r>
            <a:r>
              <a:rPr lang="cs-CZ" dirty="0"/>
              <a:t>	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043492" y="2060849"/>
            <a:ext cx="6777317" cy="57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r>
              <a:rPr lang="cs-CZ" sz="2000" u="sng" dirty="0"/>
              <a:t>Ing. </a:t>
            </a:r>
            <a:r>
              <a:rPr lang="cs-CZ" sz="2000" b="1" u="sng" dirty="0"/>
              <a:t>Jana </a:t>
            </a:r>
            <a:r>
              <a:rPr lang="cs-CZ" sz="2000" b="1" u="sng" dirty="0" err="1"/>
              <a:t>Kostelníková</a:t>
            </a:r>
            <a:r>
              <a:rPr lang="cs-CZ" sz="2000" b="1" u="sng" dirty="0"/>
              <a:t> – </a:t>
            </a:r>
            <a:r>
              <a:rPr lang="cs-CZ" sz="2000" u="sng" dirty="0"/>
              <a:t>manažerka sdružení</a:t>
            </a:r>
          </a:p>
        </p:txBody>
      </p:sp>
      <p:pic>
        <p:nvPicPr>
          <p:cNvPr id="8" name="Picture 2" descr="C:\Users\Nemecp\Documents\1_práce\SLŠ\Nové logo\Logo horiz zelené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2880320" cy="5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023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/>
          </a:bodyPr>
          <a:lstStyle/>
          <a:p>
            <a:pPr algn="ctr"/>
            <a:r>
              <a:rPr lang="cs-CZ" sz="2800" dirty="0"/>
              <a:t>Předsednictvo a kontrolní komise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081333" y="2060848"/>
            <a:ext cx="6777317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cs-CZ" sz="1600" dirty="0"/>
              <a:t>Ing. </a:t>
            </a:r>
            <a:r>
              <a:rPr lang="cs-CZ" sz="1600" b="1" dirty="0"/>
              <a:t>Přemysl Němec</a:t>
            </a:r>
            <a:r>
              <a:rPr lang="cs-CZ" sz="1600" dirty="0"/>
              <a:t>, MBA – předseda, (LESOŠKOLKY, s.r.o.)</a:t>
            </a:r>
          </a:p>
          <a:p>
            <a:pPr marL="68580" indent="0">
              <a:buFont typeface="Wingdings 2" pitchFamily="18" charset="2"/>
              <a:buNone/>
            </a:pPr>
            <a:r>
              <a:rPr lang="cs-CZ" sz="1600" dirty="0"/>
              <a:t>Ing. </a:t>
            </a:r>
            <a:r>
              <a:rPr lang="cs-CZ" sz="1600" b="1" dirty="0"/>
              <a:t>Jan Téra </a:t>
            </a:r>
            <a:r>
              <a:rPr lang="cs-CZ" sz="1600" dirty="0"/>
              <a:t>– místopředseda, (ČLA Trutnov)</a:t>
            </a:r>
          </a:p>
          <a:p>
            <a:pPr marL="68580" indent="0">
              <a:buFont typeface="Wingdings 2" pitchFamily="18" charset="2"/>
              <a:buNone/>
            </a:pPr>
            <a:r>
              <a:rPr lang="cs-CZ" sz="1600" dirty="0"/>
              <a:t>Ing. </a:t>
            </a:r>
            <a:r>
              <a:rPr lang="cs-CZ" sz="1600" b="1" dirty="0"/>
              <a:t>Petr Martinec </a:t>
            </a:r>
            <a:r>
              <a:rPr lang="cs-CZ" sz="1600" dirty="0"/>
              <a:t>– místopředseda, (LESCUS Cetkovice, s.r.o.)</a:t>
            </a:r>
          </a:p>
          <a:p>
            <a:pPr marL="68580" indent="0">
              <a:buFont typeface="Wingdings 2" pitchFamily="18" charset="2"/>
              <a:buNone/>
            </a:pPr>
            <a:r>
              <a:rPr lang="cs-CZ" sz="1600" dirty="0"/>
              <a:t>Ing. </a:t>
            </a:r>
            <a:r>
              <a:rPr lang="cs-CZ" sz="1600" b="1" dirty="0"/>
              <a:t>Pavel Burda</a:t>
            </a:r>
            <a:r>
              <a:rPr lang="cs-CZ" sz="1600" dirty="0"/>
              <a:t>, Ph.D. – člen předsednictva, (Lesní školky Burda)</a:t>
            </a:r>
          </a:p>
          <a:p>
            <a:pPr marL="68580" indent="0">
              <a:buFont typeface="Wingdings 2" pitchFamily="18" charset="2"/>
              <a:buNone/>
            </a:pPr>
            <a:r>
              <a:rPr lang="cs-CZ" sz="1600" dirty="0"/>
              <a:t>Ing. </a:t>
            </a:r>
            <a:r>
              <a:rPr lang="cs-CZ" sz="1600" b="1" dirty="0"/>
              <a:t>Pavel Češka</a:t>
            </a:r>
            <a:r>
              <a:rPr lang="cs-CZ" sz="1600" dirty="0"/>
              <a:t>, Ph.D. – člen předsednictva,(VLS ČR, </a:t>
            </a:r>
            <a:r>
              <a:rPr lang="cs-CZ" sz="1600" dirty="0" err="1"/>
              <a:t>s.p</a:t>
            </a:r>
            <a:r>
              <a:rPr lang="cs-CZ" sz="1600" dirty="0"/>
              <a:t>.)</a:t>
            </a:r>
          </a:p>
          <a:p>
            <a:pPr marL="68580" indent="0">
              <a:buFont typeface="Wingdings 2" pitchFamily="18" charset="2"/>
              <a:buNone/>
            </a:pPr>
            <a:r>
              <a:rPr lang="cs-CZ" sz="1600" dirty="0"/>
              <a:t>Ing. </a:t>
            </a:r>
            <a:r>
              <a:rPr lang="cs-CZ" sz="1600" b="1" dirty="0"/>
              <a:t>Jiří </a:t>
            </a:r>
            <a:r>
              <a:rPr lang="cs-CZ" sz="1600" b="1" dirty="0" err="1"/>
              <a:t>Pexídr</a:t>
            </a:r>
            <a:r>
              <a:rPr lang="cs-CZ" sz="1600" b="1" dirty="0"/>
              <a:t> </a:t>
            </a:r>
            <a:r>
              <a:rPr lang="cs-CZ" sz="1600" dirty="0"/>
              <a:t>– člen předsednictva, (</a:t>
            </a:r>
            <a:r>
              <a:rPr lang="cs-CZ" sz="1600" dirty="0" err="1"/>
              <a:t>Pexídr</a:t>
            </a:r>
            <a:r>
              <a:rPr lang="cs-CZ" sz="1600" dirty="0"/>
              <a:t>, s.r.o.)</a:t>
            </a:r>
          </a:p>
          <a:p>
            <a:pPr marL="68580" indent="0">
              <a:buFont typeface="Wingdings 2" pitchFamily="18" charset="2"/>
              <a:buNone/>
            </a:pPr>
            <a:r>
              <a:rPr lang="cs-CZ" sz="1600" dirty="0"/>
              <a:t>Ing. </a:t>
            </a:r>
            <a:r>
              <a:rPr lang="cs-CZ" sz="1600" b="1" dirty="0"/>
              <a:t>Josef Kaiser </a:t>
            </a:r>
            <a:r>
              <a:rPr lang="cs-CZ" sz="1600" dirty="0"/>
              <a:t>– člen předsednictva, (Kaiser, s.r.o.)</a:t>
            </a:r>
          </a:p>
          <a:p>
            <a:pPr marL="68580" indent="0">
              <a:buFont typeface="Wingdings 2" pitchFamily="18" charset="2"/>
              <a:buNone/>
            </a:pPr>
            <a:endParaRPr lang="cs-CZ" sz="2000" dirty="0"/>
          </a:p>
          <a:p>
            <a:pPr marL="68580" indent="0">
              <a:buFont typeface="Wingdings 2" pitchFamily="18" charset="2"/>
              <a:buNone/>
            </a:pPr>
            <a:endParaRPr lang="cs-CZ" sz="2000" dirty="0"/>
          </a:p>
          <a:p>
            <a:pPr marL="68580" indent="0">
              <a:buFont typeface="Wingdings 2" pitchFamily="18" charset="2"/>
              <a:buNone/>
            </a:pPr>
            <a:endParaRPr lang="cs-CZ" sz="2000" dirty="0"/>
          </a:p>
          <a:p>
            <a:pPr marL="68580" indent="0">
              <a:buFont typeface="Wingdings 2" pitchFamily="18" charset="2"/>
              <a:buNone/>
            </a:pPr>
            <a:endParaRPr lang="cs-CZ" sz="20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106471" y="4653136"/>
            <a:ext cx="677731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cs-CZ" sz="1600" dirty="0"/>
              <a:t>Ing. Bc. </a:t>
            </a:r>
            <a:r>
              <a:rPr lang="cs-CZ" sz="1600" b="1" dirty="0"/>
              <a:t>Jaroslav Kučera </a:t>
            </a:r>
            <a:r>
              <a:rPr lang="cs-CZ" sz="1600" dirty="0"/>
              <a:t>– předseda kontrolní komise, (</a:t>
            </a:r>
            <a:r>
              <a:rPr lang="cs-CZ" sz="1600" dirty="0" err="1"/>
              <a:t>Uniles</a:t>
            </a:r>
            <a:r>
              <a:rPr lang="cs-CZ" sz="1600" dirty="0"/>
              <a:t>, a.s.)</a:t>
            </a:r>
          </a:p>
          <a:p>
            <a:pPr marL="68580" indent="0">
              <a:buFont typeface="Wingdings 2" pitchFamily="18" charset="2"/>
              <a:buNone/>
            </a:pPr>
            <a:r>
              <a:rPr lang="cs-CZ" sz="1600" dirty="0"/>
              <a:t>Ing. </a:t>
            </a:r>
            <a:r>
              <a:rPr lang="cs-CZ" sz="1600" b="1" dirty="0"/>
              <a:t>Jana Stejskalová</a:t>
            </a:r>
            <a:r>
              <a:rPr lang="cs-CZ" sz="1600" dirty="0"/>
              <a:t>, Ph.D – člen kontr. komise, (FOREST SEEDS)</a:t>
            </a:r>
          </a:p>
          <a:p>
            <a:pPr marL="68580" indent="0">
              <a:buFont typeface="Wingdings 2" pitchFamily="18" charset="2"/>
              <a:buNone/>
            </a:pPr>
            <a:r>
              <a:rPr lang="cs-CZ" sz="1600" b="1" dirty="0"/>
              <a:t>Svatopluk </a:t>
            </a:r>
            <a:r>
              <a:rPr lang="cs-CZ" sz="1600" b="1" dirty="0" err="1"/>
              <a:t>Lengál</a:t>
            </a:r>
            <a:r>
              <a:rPr lang="cs-CZ" sz="1600" dirty="0"/>
              <a:t>	 - člen kontr. komise, (LESNICTVÍ LENGÁL, s.r.o.)	</a:t>
            </a:r>
          </a:p>
          <a:p>
            <a:pPr marL="68580" indent="0">
              <a:buFont typeface="Wingdings 2" pitchFamily="18" charset="2"/>
              <a:buNone/>
            </a:pPr>
            <a:endParaRPr lang="cs-CZ" sz="1600" dirty="0"/>
          </a:p>
          <a:p>
            <a:pPr marL="68580" indent="0">
              <a:buFont typeface="Wingdings 2" pitchFamily="18" charset="2"/>
              <a:buNone/>
            </a:pPr>
            <a:endParaRPr lang="cs-CZ" sz="2000" dirty="0"/>
          </a:p>
          <a:p>
            <a:pPr marL="68580" indent="0">
              <a:buFont typeface="Wingdings 2" pitchFamily="18" charset="2"/>
              <a:buNone/>
            </a:pPr>
            <a:endParaRPr lang="cs-CZ" sz="2000" dirty="0"/>
          </a:p>
          <a:p>
            <a:pPr marL="68580" indent="0">
              <a:buFont typeface="Wingdings 2" pitchFamily="18" charset="2"/>
              <a:buNone/>
            </a:pPr>
            <a:endParaRPr lang="cs-CZ" sz="2000" dirty="0"/>
          </a:p>
          <a:p>
            <a:pPr marL="68580" indent="0">
              <a:buFont typeface="Wingdings 2" pitchFamily="18" charset="2"/>
              <a:buNone/>
            </a:pPr>
            <a:endParaRPr lang="cs-CZ" sz="2000" dirty="0"/>
          </a:p>
        </p:txBody>
      </p:sp>
      <p:pic>
        <p:nvPicPr>
          <p:cNvPr id="6" name="Picture 2" descr="C:\Users\Nemecp\Documents\1_práce\SLŠ\Nové logo\Logo horiz zelen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2880320" cy="5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354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dirty="0"/>
              <a:t>Členství v jiných organizacích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2132856"/>
            <a:ext cx="6777317" cy="3508977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forest</a:t>
            </a:r>
            <a:r>
              <a:rPr lang="cs-CZ" dirty="0"/>
              <a:t> </a:t>
            </a:r>
            <a:r>
              <a:rPr lang="cs-CZ" dirty="0" err="1"/>
              <a:t>nursery</a:t>
            </a:r>
            <a:r>
              <a:rPr lang="cs-CZ" dirty="0"/>
              <a:t> </a:t>
            </a:r>
            <a:r>
              <a:rPr lang="cs-CZ" dirty="0" err="1"/>
              <a:t>association</a:t>
            </a:r>
            <a:r>
              <a:rPr lang="cs-CZ" dirty="0"/>
              <a:t> (EFNA)</a:t>
            </a:r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r>
              <a:rPr lang="cs-CZ" dirty="0"/>
              <a:t>Lesnicko-dřevařská komora ČR</a:t>
            </a:r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r>
              <a:rPr lang="cs-CZ" dirty="0"/>
              <a:t>Komoditní rada pro okrasné a školkařské výpěstky Agrární komory ČR</a:t>
            </a:r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r>
              <a:rPr lang="cs-CZ" dirty="0"/>
              <a:t>Zemědělský svaz ČR</a:t>
            </a:r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r>
              <a:rPr lang="cs-CZ" dirty="0"/>
              <a:t>Svaz školkařů ČR, </a:t>
            </a:r>
            <a:r>
              <a:rPr lang="cs-CZ" dirty="0" err="1"/>
              <a:t>z.s</a:t>
            </a:r>
            <a:r>
              <a:rPr lang="cs-CZ" dirty="0"/>
              <a:t>.</a:t>
            </a:r>
          </a:p>
          <a:p>
            <a:pPr marL="68580" indent="0">
              <a:buNone/>
            </a:pPr>
            <a:endParaRPr lang="cs-CZ" dirty="0"/>
          </a:p>
        </p:txBody>
      </p:sp>
      <p:pic>
        <p:nvPicPr>
          <p:cNvPr id="4" name="Picture 2" descr="C:\Users\Nemecp\Documents\1_práce\SLŠ\Nové logo\Logo horiz zelen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2880320" cy="5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754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444</TotalTime>
  <Words>1683</Words>
  <Application>Microsoft Office PowerPoint</Application>
  <PresentationFormat>Předvádění na obrazovce (4:3)</PresentationFormat>
  <Paragraphs>486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 Narrow</vt:lpstr>
      <vt:lpstr>Calibri</vt:lpstr>
      <vt:lpstr>Century Gothic</vt:lpstr>
      <vt:lpstr>Times New Roman</vt:lpstr>
      <vt:lpstr>Wingdings 2</vt:lpstr>
      <vt:lpstr>Austin</vt:lpstr>
      <vt:lpstr>Činnost a poslání Sdružení lesních školkařů ČR, z.s.</vt:lpstr>
      <vt:lpstr>Sdružení lesních školkařů ČR, z.s.</vt:lpstr>
      <vt:lpstr>Poslání a cíle sdružení</vt:lpstr>
      <vt:lpstr>Členská základna</vt:lpstr>
      <vt:lpstr>Pěstitelé SMLD s výměrou produkční plochy nad 10,00 ha</vt:lpstr>
      <vt:lpstr>Prezentace aplikace PowerPoint</vt:lpstr>
      <vt:lpstr>Kontaktní údaje</vt:lpstr>
      <vt:lpstr>Předsednictvo a kontrolní komise</vt:lpstr>
      <vt:lpstr>Členství v jiných organizacích</vt:lpstr>
      <vt:lpstr>Aktivity sdružení</vt:lpstr>
      <vt:lpstr>Úspěchy sdružení</vt:lpstr>
      <vt:lpstr>Sdružení aktuálně řeší</vt:lpstr>
      <vt:lpstr>Množství SMLD uvedeného do oběhu v letech 2014 - 2023</vt:lpstr>
      <vt:lpstr>Plochy zalesňování v ČR v letech 2010-2022 (Zdroj: ČSÚ veřejně přístupná data)</vt:lpstr>
      <vt:lpstr>Bilance holin u podniku Lesy ČR, s.p.</vt:lpstr>
      <vt:lpstr>Prezentace aplikace PowerPoint</vt:lpstr>
      <vt:lpstr>Síťnatka dubová (Corythucha arcuata)</vt:lpstr>
      <vt:lpstr>Síťnatka dubová (Corythucha arcuata)</vt:lpstr>
      <vt:lpstr>EFNA European Forest Nursery Association</vt:lpstr>
      <vt:lpstr>Prezentace aplikace PowerPoint</vt:lpstr>
      <vt:lpstr>Počet pěstitelů FRM ve vybraných státech Evropy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Nemecp</dc:creator>
  <cp:lastModifiedBy>Kateřina Houšková</cp:lastModifiedBy>
  <cp:revision>38</cp:revision>
  <dcterms:created xsi:type="dcterms:W3CDTF">2024-11-19T05:56:26Z</dcterms:created>
  <dcterms:modified xsi:type="dcterms:W3CDTF">2024-12-05T13:59:19Z</dcterms:modified>
</cp:coreProperties>
</file>